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67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4630400" cy="8229600"/>
  <p:notesSz cx="6858000" cy="9144000"/>
  <p:embeddedFontLst>
    <p:embeddedFont>
      <p:font typeface="Aristocratic" panose="020B0604020202020204" charset="-128"/>
      <p:regular r:id="rId13"/>
    </p:embeddedFont>
    <p:embeddedFont>
      <p:font typeface="Avenir Next LT Pro" panose="020B0504020202020204" pitchFamily="34" charset="0"/>
      <p:regular r:id="rId14"/>
      <p:bold r:id="rId15"/>
      <p:italic r:id="rId16"/>
      <p:boldItalic r:id="rId17"/>
    </p:embeddedFon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Calibri (MS)" panose="020B0604020202020204" charset="0"/>
      <p:regular r:id="rId22"/>
    </p:embeddedFont>
    <p:embeddedFont>
      <p:font typeface="Canva Sans Bold" panose="020B0604020202020204" charset="0"/>
      <p:regular r:id="rId23"/>
    </p:embeddedFont>
    <p:embeddedFont>
      <p:font typeface="IBM Plex Sans" panose="020B0503050203000203" pitchFamily="34" charset="0"/>
      <p:regular r:id="rId24"/>
      <p:bold r:id="rId25"/>
      <p:italic r:id="rId26"/>
      <p:boldItalic r:id="rId27"/>
    </p:embeddedFont>
    <p:embeddedFont>
      <p:font typeface="IBM Plex Sans Bold" panose="020B0803050203000203" charset="0"/>
      <p:regular r:id="rId28"/>
    </p:embeddedFont>
    <p:embeddedFont>
      <p:font typeface="IBM Plex Sans Condensed" panose="020B0506050203000203" pitchFamily="34" charset="0"/>
      <p:regular r:id="rId29"/>
      <p:bold r:id="rId30"/>
      <p:italic r:id="rId31"/>
      <p:boldItalic r:id="rId32"/>
    </p:embeddedFont>
    <p:embeddedFont>
      <p:font typeface="IBM Plex Sans Condensed Bold" panose="020B0806050203000203" charset="0"/>
      <p:regular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6" d="100"/>
          <a:sy n="56" d="100"/>
        </p:scale>
        <p:origin x="852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font" Target="fonts/font14.fntdata"/><Relationship Id="rId21" Type="http://schemas.openxmlformats.org/officeDocument/2006/relationships/font" Target="fonts/font9.fntdata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33" Type="http://schemas.openxmlformats.org/officeDocument/2006/relationships/font" Target="fonts/font21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font" Target="fonts/font1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32" Type="http://schemas.openxmlformats.org/officeDocument/2006/relationships/font" Target="fonts/font20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font" Target="fonts/font16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31" Type="http://schemas.openxmlformats.org/officeDocument/2006/relationships/font" Target="fonts/font1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font" Target="fonts/font15.fntdata"/><Relationship Id="rId30" Type="http://schemas.openxmlformats.org/officeDocument/2006/relationships/font" Target="fonts/font18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5" Type="http://schemas.openxmlformats.org/officeDocument/2006/relationships/image" Target="../media/image4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11" Type="http://schemas.openxmlformats.org/officeDocument/2006/relationships/image" Target="../media/image4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1.jpeg"/><Relationship Id="rId4" Type="http://schemas.openxmlformats.org/officeDocument/2006/relationships/image" Target="../media/image3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05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4630400" cy="8229600"/>
          </a:xfrm>
          <a:custGeom>
            <a:avLst/>
            <a:gdLst/>
            <a:ahLst/>
            <a:cxnLst/>
            <a:rect l="l" t="t" r="r" b="b"/>
            <a:pathLst>
              <a:path w="14630400" h="8229600">
                <a:moveTo>
                  <a:pt x="0" y="0"/>
                </a:moveTo>
                <a:lnTo>
                  <a:pt x="14630400" y="0"/>
                </a:lnTo>
                <a:lnTo>
                  <a:pt x="146304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19050"/>
            <a:ext cx="14630400" cy="8191500"/>
          </a:xfrm>
          <a:custGeom>
            <a:avLst/>
            <a:gdLst/>
            <a:ahLst/>
            <a:cxnLst/>
            <a:rect l="l" t="t" r="r" b="b"/>
            <a:pathLst>
              <a:path w="14630400" h="8191500">
                <a:moveTo>
                  <a:pt x="0" y="0"/>
                </a:moveTo>
                <a:lnTo>
                  <a:pt x="14630400" y="0"/>
                </a:lnTo>
                <a:lnTo>
                  <a:pt x="14630400" y="8191500"/>
                </a:lnTo>
                <a:lnTo>
                  <a:pt x="0" y="81915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</p:sp>
      <p:sp>
        <p:nvSpPr>
          <p:cNvPr id="4" name="Freeform 4"/>
          <p:cNvSpPr/>
          <p:nvPr/>
        </p:nvSpPr>
        <p:spPr>
          <a:xfrm>
            <a:off x="9144000" y="0"/>
            <a:ext cx="5486400" cy="8229600"/>
          </a:xfrm>
          <a:custGeom>
            <a:avLst/>
            <a:gdLst/>
            <a:ahLst/>
            <a:cxnLst/>
            <a:rect l="l" t="t" r="r" b="b"/>
            <a:pathLst>
              <a:path w="5486400" h="8229600">
                <a:moveTo>
                  <a:pt x="0" y="0"/>
                </a:moveTo>
                <a:lnTo>
                  <a:pt x="5486400" y="0"/>
                </a:lnTo>
                <a:lnTo>
                  <a:pt x="54864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23444" y="7232904"/>
            <a:ext cx="828675" cy="828675"/>
          </a:xfrm>
          <a:custGeom>
            <a:avLst/>
            <a:gdLst/>
            <a:ahLst/>
            <a:cxnLst/>
            <a:rect l="l" t="t" r="r" b="b"/>
            <a:pathLst>
              <a:path w="828675" h="828675">
                <a:moveTo>
                  <a:pt x="0" y="0"/>
                </a:moveTo>
                <a:lnTo>
                  <a:pt x="828675" y="0"/>
                </a:lnTo>
                <a:lnTo>
                  <a:pt x="828675" y="828675"/>
                </a:lnTo>
                <a:lnTo>
                  <a:pt x="0" y="82867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822960" y="0"/>
            <a:ext cx="2590800" cy="2544118"/>
          </a:xfrm>
          <a:custGeom>
            <a:avLst/>
            <a:gdLst/>
            <a:ahLst/>
            <a:cxnLst/>
            <a:rect l="l" t="t" r="r" b="b"/>
            <a:pathLst>
              <a:path w="2590800" h="2544118">
                <a:moveTo>
                  <a:pt x="0" y="0"/>
                </a:moveTo>
                <a:lnTo>
                  <a:pt x="2590800" y="0"/>
                </a:lnTo>
                <a:lnTo>
                  <a:pt x="2590800" y="2544118"/>
                </a:lnTo>
                <a:lnTo>
                  <a:pt x="0" y="254411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1834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822960" y="2769689"/>
            <a:ext cx="7018820" cy="618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69"/>
              </a:lnSpc>
            </a:pPr>
            <a:r>
              <a:rPr lang="en-US" sz="3549" spc="31">
                <a:solidFill>
                  <a:srgbClr val="F0FCFF"/>
                </a:solidFill>
                <a:latin typeface="IBM Plex Sans Condensed Bold"/>
                <a:ea typeface="IBM Plex Sans Condensed Bold"/>
                <a:cs typeface="IBM Plex Sans Condensed Bold"/>
                <a:sym typeface="IBM Plex Sans Condensed Bold"/>
              </a:rPr>
              <a:t>Shield Insurance Business Insights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22960" y="4028675"/>
            <a:ext cx="8070428" cy="2225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524"/>
              </a:lnSpc>
            </a:pPr>
            <a:r>
              <a:rPr lang="en-US" sz="2550" spc="84">
                <a:solidFill>
                  <a:srgbClr val="F0FCFF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Shield Insurance is a leading provider of comprehensive insurance. solutions, serving businesses and individuals of all Age Groups with tailored coverage and exceptional customer service.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871199" y="7333088"/>
            <a:ext cx="3365325" cy="6108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97"/>
              </a:lnSpc>
            </a:pPr>
            <a:r>
              <a:rPr lang="en-US" sz="3497" spc="31">
                <a:solidFill>
                  <a:srgbClr val="E0E4E6"/>
                </a:solidFill>
                <a:latin typeface="IBM Plex Sans Condensed Bold"/>
                <a:ea typeface="IBM Plex Sans Condensed Bold"/>
                <a:cs typeface="IBM Plex Sans Condensed Bold"/>
                <a:sym typeface="IBM Plex Sans Condensed Bold"/>
              </a:rPr>
              <a:t>By Ashutosh Jha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05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4630400" cy="8229600"/>
          </a:xfrm>
          <a:custGeom>
            <a:avLst/>
            <a:gdLst/>
            <a:ahLst/>
            <a:cxnLst/>
            <a:rect l="l" t="t" r="r" b="b"/>
            <a:pathLst>
              <a:path w="14630400" h="8229600">
                <a:moveTo>
                  <a:pt x="0" y="0"/>
                </a:moveTo>
                <a:lnTo>
                  <a:pt x="14630400" y="0"/>
                </a:lnTo>
                <a:lnTo>
                  <a:pt x="146304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12697"/>
            <a:ext cx="14630400" cy="8191500"/>
          </a:xfrm>
          <a:custGeom>
            <a:avLst/>
            <a:gdLst/>
            <a:ahLst/>
            <a:cxnLst/>
            <a:rect l="l" t="t" r="r" b="b"/>
            <a:pathLst>
              <a:path w="14630400" h="8191500">
                <a:moveTo>
                  <a:pt x="0" y="0"/>
                </a:moveTo>
                <a:lnTo>
                  <a:pt x="14630400" y="0"/>
                </a:lnTo>
                <a:lnTo>
                  <a:pt x="14630400" y="8191500"/>
                </a:lnTo>
                <a:lnTo>
                  <a:pt x="0" y="81915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sp>
      <p:sp>
        <p:nvSpPr>
          <p:cNvPr id="4" name="Freeform 4"/>
          <p:cNvSpPr/>
          <p:nvPr/>
        </p:nvSpPr>
        <p:spPr>
          <a:xfrm>
            <a:off x="0" y="0"/>
            <a:ext cx="3657600" cy="8229600"/>
          </a:xfrm>
          <a:custGeom>
            <a:avLst/>
            <a:gdLst/>
            <a:ahLst/>
            <a:cxnLst/>
            <a:rect l="l" t="t" r="r" b="b"/>
            <a:pathLst>
              <a:path w="3657600" h="8229600">
                <a:moveTo>
                  <a:pt x="0" y="0"/>
                </a:moveTo>
                <a:lnTo>
                  <a:pt x="3657600" y="0"/>
                </a:lnTo>
                <a:lnTo>
                  <a:pt x="3657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4090168" y="7481764"/>
            <a:ext cx="85725" cy="85725"/>
            <a:chOff x="0" y="0"/>
            <a:chExt cx="85725" cy="8572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5852" cy="85852"/>
            </a:xfrm>
            <a:custGeom>
              <a:avLst/>
              <a:gdLst/>
              <a:ahLst/>
              <a:cxnLst/>
              <a:rect l="l" t="t" r="r" b="b"/>
              <a:pathLst>
                <a:path w="85852" h="85852">
                  <a:moveTo>
                    <a:pt x="85725" y="42926"/>
                  </a:moveTo>
                  <a:lnTo>
                    <a:pt x="84582" y="54102"/>
                  </a:lnTo>
                  <a:cubicBezTo>
                    <a:pt x="80264" y="64643"/>
                    <a:pt x="77089" y="69215"/>
                    <a:pt x="73152" y="73279"/>
                  </a:cubicBezTo>
                  <a:lnTo>
                    <a:pt x="64516" y="80391"/>
                  </a:lnTo>
                  <a:cubicBezTo>
                    <a:pt x="53975" y="84709"/>
                    <a:pt x="48514" y="85852"/>
                    <a:pt x="42799" y="85852"/>
                  </a:cubicBezTo>
                  <a:lnTo>
                    <a:pt x="31750" y="84582"/>
                  </a:lnTo>
                  <a:cubicBezTo>
                    <a:pt x="21209" y="80264"/>
                    <a:pt x="16637" y="77089"/>
                    <a:pt x="12573" y="73152"/>
                  </a:cubicBezTo>
                  <a:lnTo>
                    <a:pt x="5461" y="64516"/>
                  </a:lnTo>
                  <a:cubicBezTo>
                    <a:pt x="1143" y="53975"/>
                    <a:pt x="0" y="48514"/>
                    <a:pt x="0" y="42926"/>
                  </a:cubicBezTo>
                  <a:lnTo>
                    <a:pt x="1143" y="31750"/>
                  </a:lnTo>
                  <a:cubicBezTo>
                    <a:pt x="5461" y="21209"/>
                    <a:pt x="8509" y="16510"/>
                    <a:pt x="12573" y="12573"/>
                  </a:cubicBezTo>
                  <a:lnTo>
                    <a:pt x="21209" y="5461"/>
                  </a:lnTo>
                  <a:cubicBezTo>
                    <a:pt x="31750" y="1143"/>
                    <a:pt x="37211" y="0"/>
                    <a:pt x="42926" y="0"/>
                  </a:cubicBezTo>
                  <a:lnTo>
                    <a:pt x="54102" y="1143"/>
                  </a:lnTo>
                  <a:cubicBezTo>
                    <a:pt x="64643" y="5461"/>
                    <a:pt x="69215" y="8636"/>
                    <a:pt x="73279" y="12573"/>
                  </a:cubicBezTo>
                  <a:lnTo>
                    <a:pt x="80391" y="21209"/>
                  </a:lnTo>
                  <a:cubicBezTo>
                    <a:pt x="84709" y="31750"/>
                    <a:pt x="85852" y="37211"/>
                    <a:pt x="85852" y="42926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4239130" y="2883027"/>
            <a:ext cx="85725" cy="85725"/>
            <a:chOff x="0" y="0"/>
            <a:chExt cx="85725" cy="8572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5852" cy="85852"/>
            </a:xfrm>
            <a:custGeom>
              <a:avLst/>
              <a:gdLst/>
              <a:ahLst/>
              <a:cxnLst/>
              <a:rect l="l" t="t" r="r" b="b"/>
              <a:pathLst>
                <a:path w="85852" h="85852">
                  <a:moveTo>
                    <a:pt x="85725" y="42926"/>
                  </a:moveTo>
                  <a:lnTo>
                    <a:pt x="84582" y="54102"/>
                  </a:lnTo>
                  <a:cubicBezTo>
                    <a:pt x="80264" y="64643"/>
                    <a:pt x="77089" y="69215"/>
                    <a:pt x="73152" y="73279"/>
                  </a:cubicBezTo>
                  <a:lnTo>
                    <a:pt x="64516" y="80391"/>
                  </a:lnTo>
                  <a:cubicBezTo>
                    <a:pt x="53975" y="84709"/>
                    <a:pt x="48514" y="85852"/>
                    <a:pt x="42799" y="85852"/>
                  </a:cubicBezTo>
                  <a:lnTo>
                    <a:pt x="31750" y="84582"/>
                  </a:lnTo>
                  <a:cubicBezTo>
                    <a:pt x="21209" y="80264"/>
                    <a:pt x="16637" y="77089"/>
                    <a:pt x="12573" y="73152"/>
                  </a:cubicBezTo>
                  <a:lnTo>
                    <a:pt x="5461" y="64516"/>
                  </a:lnTo>
                  <a:cubicBezTo>
                    <a:pt x="1143" y="53975"/>
                    <a:pt x="0" y="48514"/>
                    <a:pt x="0" y="42926"/>
                  </a:cubicBezTo>
                  <a:lnTo>
                    <a:pt x="1143" y="31750"/>
                  </a:lnTo>
                  <a:cubicBezTo>
                    <a:pt x="5461" y="21209"/>
                    <a:pt x="8509" y="16510"/>
                    <a:pt x="12573" y="12573"/>
                  </a:cubicBezTo>
                  <a:lnTo>
                    <a:pt x="21209" y="5461"/>
                  </a:lnTo>
                  <a:cubicBezTo>
                    <a:pt x="31750" y="1143"/>
                    <a:pt x="37211" y="0"/>
                    <a:pt x="42926" y="0"/>
                  </a:cubicBezTo>
                  <a:lnTo>
                    <a:pt x="54102" y="1143"/>
                  </a:lnTo>
                  <a:cubicBezTo>
                    <a:pt x="64643" y="5461"/>
                    <a:pt x="69215" y="8636"/>
                    <a:pt x="73279" y="12573"/>
                  </a:cubicBezTo>
                  <a:lnTo>
                    <a:pt x="80391" y="21209"/>
                  </a:lnTo>
                  <a:cubicBezTo>
                    <a:pt x="84709" y="31750"/>
                    <a:pt x="85852" y="37211"/>
                    <a:pt x="85852" y="42926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4248655" y="6122260"/>
            <a:ext cx="85725" cy="85725"/>
            <a:chOff x="0" y="0"/>
            <a:chExt cx="85725" cy="8572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5852" cy="85852"/>
            </a:xfrm>
            <a:custGeom>
              <a:avLst/>
              <a:gdLst/>
              <a:ahLst/>
              <a:cxnLst/>
              <a:rect l="l" t="t" r="r" b="b"/>
              <a:pathLst>
                <a:path w="85852" h="85852">
                  <a:moveTo>
                    <a:pt x="85725" y="42926"/>
                  </a:moveTo>
                  <a:lnTo>
                    <a:pt x="84582" y="54102"/>
                  </a:lnTo>
                  <a:cubicBezTo>
                    <a:pt x="80264" y="64643"/>
                    <a:pt x="77089" y="69215"/>
                    <a:pt x="73152" y="73279"/>
                  </a:cubicBezTo>
                  <a:lnTo>
                    <a:pt x="64516" y="80391"/>
                  </a:lnTo>
                  <a:cubicBezTo>
                    <a:pt x="53975" y="84709"/>
                    <a:pt x="48514" y="85852"/>
                    <a:pt x="42799" y="85852"/>
                  </a:cubicBezTo>
                  <a:lnTo>
                    <a:pt x="31750" y="84582"/>
                  </a:lnTo>
                  <a:cubicBezTo>
                    <a:pt x="21209" y="80264"/>
                    <a:pt x="16637" y="77089"/>
                    <a:pt x="12573" y="73152"/>
                  </a:cubicBezTo>
                  <a:lnTo>
                    <a:pt x="5461" y="64516"/>
                  </a:lnTo>
                  <a:cubicBezTo>
                    <a:pt x="1143" y="53975"/>
                    <a:pt x="0" y="48514"/>
                    <a:pt x="0" y="42926"/>
                  </a:cubicBezTo>
                  <a:lnTo>
                    <a:pt x="1143" y="31750"/>
                  </a:lnTo>
                  <a:cubicBezTo>
                    <a:pt x="5461" y="21209"/>
                    <a:pt x="8509" y="16510"/>
                    <a:pt x="12573" y="12573"/>
                  </a:cubicBezTo>
                  <a:lnTo>
                    <a:pt x="21209" y="5461"/>
                  </a:lnTo>
                  <a:cubicBezTo>
                    <a:pt x="31750" y="1143"/>
                    <a:pt x="37211" y="0"/>
                    <a:pt x="42926" y="0"/>
                  </a:cubicBezTo>
                  <a:lnTo>
                    <a:pt x="54102" y="1143"/>
                  </a:lnTo>
                  <a:cubicBezTo>
                    <a:pt x="64643" y="5461"/>
                    <a:pt x="69215" y="8636"/>
                    <a:pt x="73279" y="12573"/>
                  </a:cubicBezTo>
                  <a:lnTo>
                    <a:pt x="80391" y="21209"/>
                  </a:lnTo>
                  <a:cubicBezTo>
                    <a:pt x="84709" y="31750"/>
                    <a:pt x="85852" y="37211"/>
                    <a:pt x="85852" y="42926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4385215" y="1645682"/>
            <a:ext cx="85725" cy="85725"/>
            <a:chOff x="0" y="0"/>
            <a:chExt cx="85725" cy="8572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5852" cy="85852"/>
            </a:xfrm>
            <a:custGeom>
              <a:avLst/>
              <a:gdLst/>
              <a:ahLst/>
              <a:cxnLst/>
              <a:rect l="l" t="t" r="r" b="b"/>
              <a:pathLst>
                <a:path w="85852" h="85852">
                  <a:moveTo>
                    <a:pt x="85725" y="42926"/>
                  </a:moveTo>
                  <a:lnTo>
                    <a:pt x="84582" y="54102"/>
                  </a:lnTo>
                  <a:cubicBezTo>
                    <a:pt x="80264" y="64643"/>
                    <a:pt x="77089" y="69215"/>
                    <a:pt x="73152" y="73279"/>
                  </a:cubicBezTo>
                  <a:lnTo>
                    <a:pt x="64516" y="80391"/>
                  </a:lnTo>
                  <a:cubicBezTo>
                    <a:pt x="53975" y="84709"/>
                    <a:pt x="48514" y="85852"/>
                    <a:pt x="42799" y="85852"/>
                  </a:cubicBezTo>
                  <a:lnTo>
                    <a:pt x="31750" y="84582"/>
                  </a:lnTo>
                  <a:cubicBezTo>
                    <a:pt x="21209" y="80264"/>
                    <a:pt x="16637" y="77089"/>
                    <a:pt x="12573" y="73152"/>
                  </a:cubicBezTo>
                  <a:lnTo>
                    <a:pt x="5461" y="64516"/>
                  </a:lnTo>
                  <a:cubicBezTo>
                    <a:pt x="1143" y="53975"/>
                    <a:pt x="0" y="48514"/>
                    <a:pt x="0" y="42926"/>
                  </a:cubicBezTo>
                  <a:lnTo>
                    <a:pt x="1143" y="31750"/>
                  </a:lnTo>
                  <a:cubicBezTo>
                    <a:pt x="5461" y="21209"/>
                    <a:pt x="8509" y="16510"/>
                    <a:pt x="12573" y="12573"/>
                  </a:cubicBezTo>
                  <a:lnTo>
                    <a:pt x="21209" y="5461"/>
                  </a:lnTo>
                  <a:cubicBezTo>
                    <a:pt x="31750" y="1143"/>
                    <a:pt x="37211" y="0"/>
                    <a:pt x="42926" y="0"/>
                  </a:cubicBezTo>
                  <a:lnTo>
                    <a:pt x="54102" y="1143"/>
                  </a:lnTo>
                  <a:cubicBezTo>
                    <a:pt x="64643" y="5461"/>
                    <a:pt x="69215" y="8636"/>
                    <a:pt x="73279" y="12573"/>
                  </a:cubicBezTo>
                  <a:lnTo>
                    <a:pt x="80391" y="21209"/>
                  </a:lnTo>
                  <a:cubicBezTo>
                    <a:pt x="84709" y="31750"/>
                    <a:pt x="85852" y="37211"/>
                    <a:pt x="85852" y="42926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3" name="Group 13"/>
          <p:cNvGrpSpPr>
            <a:grpSpLocks noChangeAspect="1"/>
          </p:cNvGrpSpPr>
          <p:nvPr/>
        </p:nvGrpSpPr>
        <p:grpSpPr>
          <a:xfrm>
            <a:off x="4394740" y="4577020"/>
            <a:ext cx="85725" cy="85725"/>
            <a:chOff x="0" y="0"/>
            <a:chExt cx="85725" cy="8572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5852" cy="85852"/>
            </a:xfrm>
            <a:custGeom>
              <a:avLst/>
              <a:gdLst/>
              <a:ahLst/>
              <a:cxnLst/>
              <a:rect l="l" t="t" r="r" b="b"/>
              <a:pathLst>
                <a:path w="85852" h="85852">
                  <a:moveTo>
                    <a:pt x="85725" y="42926"/>
                  </a:moveTo>
                  <a:lnTo>
                    <a:pt x="84582" y="54102"/>
                  </a:lnTo>
                  <a:cubicBezTo>
                    <a:pt x="80264" y="64643"/>
                    <a:pt x="77089" y="69215"/>
                    <a:pt x="73152" y="73279"/>
                  </a:cubicBezTo>
                  <a:lnTo>
                    <a:pt x="64516" y="80391"/>
                  </a:lnTo>
                  <a:cubicBezTo>
                    <a:pt x="53975" y="84709"/>
                    <a:pt x="48514" y="85852"/>
                    <a:pt x="42799" y="85852"/>
                  </a:cubicBezTo>
                  <a:lnTo>
                    <a:pt x="31750" y="84582"/>
                  </a:lnTo>
                  <a:cubicBezTo>
                    <a:pt x="21209" y="80264"/>
                    <a:pt x="16637" y="77089"/>
                    <a:pt x="12573" y="73152"/>
                  </a:cubicBezTo>
                  <a:lnTo>
                    <a:pt x="5461" y="64516"/>
                  </a:lnTo>
                  <a:cubicBezTo>
                    <a:pt x="1143" y="53975"/>
                    <a:pt x="0" y="48514"/>
                    <a:pt x="0" y="42926"/>
                  </a:cubicBezTo>
                  <a:lnTo>
                    <a:pt x="1143" y="31750"/>
                  </a:lnTo>
                  <a:cubicBezTo>
                    <a:pt x="5461" y="21209"/>
                    <a:pt x="8509" y="16510"/>
                    <a:pt x="12573" y="12573"/>
                  </a:cubicBezTo>
                  <a:lnTo>
                    <a:pt x="21209" y="5461"/>
                  </a:lnTo>
                  <a:cubicBezTo>
                    <a:pt x="31750" y="1143"/>
                    <a:pt x="37211" y="0"/>
                    <a:pt x="42926" y="0"/>
                  </a:cubicBezTo>
                  <a:lnTo>
                    <a:pt x="54102" y="1143"/>
                  </a:lnTo>
                  <a:cubicBezTo>
                    <a:pt x="64643" y="5461"/>
                    <a:pt x="69215" y="8636"/>
                    <a:pt x="73279" y="12573"/>
                  </a:cubicBezTo>
                  <a:lnTo>
                    <a:pt x="80391" y="21209"/>
                  </a:lnTo>
                  <a:cubicBezTo>
                    <a:pt x="84709" y="31750"/>
                    <a:pt x="85852" y="37211"/>
                    <a:pt x="85852" y="42926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5" name="TextBox 15"/>
          <p:cNvSpPr txBox="1"/>
          <p:nvPr/>
        </p:nvSpPr>
        <p:spPr>
          <a:xfrm>
            <a:off x="4411561" y="-113043"/>
            <a:ext cx="9654111" cy="718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25"/>
              </a:lnSpc>
            </a:pPr>
            <a:r>
              <a:rPr lang="en-US" sz="4018">
                <a:solidFill>
                  <a:srgbClr val="29DDD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Future Outlook and Growth Strategies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700310" y="881158"/>
            <a:ext cx="3897973" cy="4009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39"/>
              </a:lnSpc>
            </a:pPr>
            <a:r>
              <a:rPr lang="en-US" sz="2242">
                <a:solidFill>
                  <a:srgbClr val="29DDD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1. Focus on Online Platform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204240" y="1239736"/>
            <a:ext cx="3135449" cy="3531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199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Expand Online Presence: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4058155" y="5773455"/>
            <a:ext cx="2549204" cy="2769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49"/>
              </a:lnSpc>
            </a:pPr>
            <a:r>
              <a:rPr lang="en-US" sz="199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Customizable Plans: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4489904" y="6021105"/>
            <a:ext cx="9281274" cy="5245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49"/>
              </a:lnSpc>
            </a:pPr>
            <a:r>
              <a:rPr lang="en-US" sz="199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Innovate with customizable plans and bundled offerings to meet evolving customer demands.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4204240" y="4228214"/>
            <a:ext cx="1912887" cy="2769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49"/>
              </a:lnSpc>
            </a:pPr>
            <a:r>
              <a:rPr lang="en-US" sz="199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Agent Training: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4635989" y="4475864"/>
            <a:ext cx="9215380" cy="2769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49"/>
              </a:lnSpc>
            </a:pPr>
            <a:r>
              <a:rPr lang="en-US" sz="199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Invest in training and tools to optimize offline agents' sales performance.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3899668" y="7132958"/>
            <a:ext cx="2395185" cy="2769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49"/>
              </a:lnSpc>
            </a:pPr>
            <a:r>
              <a:rPr lang="en-US" sz="199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Invest in Analytics: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4331418" y="7380608"/>
            <a:ext cx="9765973" cy="5245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49"/>
              </a:lnSpc>
            </a:pPr>
            <a:r>
              <a:rPr lang="en-US" sz="199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Use data analytics and predictive tools to understand customer behavior and tailor offerings accordingly.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4614415" y="1557661"/>
            <a:ext cx="9383563" cy="499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75"/>
              </a:lnSpc>
            </a:pPr>
            <a:r>
              <a:rPr lang="en-US" sz="189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Invest in digital marketing, SEO, and mobile app development to enhance user experience and increase traffic.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4058155" y="2556881"/>
            <a:ext cx="2084918" cy="261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75"/>
              </a:lnSpc>
            </a:pPr>
            <a:r>
              <a:rPr lang="en-US" sz="189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31-40 Age Group: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4468320" y="2795006"/>
            <a:ext cx="9789795" cy="499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75"/>
              </a:lnSpc>
            </a:pPr>
            <a:r>
              <a:rPr lang="en-US" sz="189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Develop marketing campaigns tailored to the 31-40 age group, leveraging insights to maximize acquisition and engagement.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3732743" y="5077025"/>
            <a:ext cx="3000461" cy="3984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17"/>
              </a:lnSpc>
            </a:pPr>
            <a:r>
              <a:rPr lang="en-US" sz="2226">
                <a:solidFill>
                  <a:srgbClr val="29DDD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4.Product Innovation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3734305" y="2117608"/>
            <a:ext cx="2997356" cy="3984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17"/>
              </a:lnSpc>
            </a:pPr>
            <a:r>
              <a:rPr lang="en-US" sz="2226">
                <a:solidFill>
                  <a:srgbClr val="29DDD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2.Targeted marketing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3719055" y="3509239"/>
            <a:ext cx="3475434" cy="7757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46"/>
              </a:lnSpc>
            </a:pPr>
            <a:r>
              <a:rPr lang="en-US" sz="2226">
                <a:solidFill>
                  <a:srgbClr val="29DDD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3. Enhance Offline Agent Performance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3779082" y="6624647"/>
            <a:ext cx="4568333" cy="3984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17"/>
              </a:lnSpc>
            </a:pPr>
            <a:r>
              <a:rPr lang="en-US" sz="2226">
                <a:solidFill>
                  <a:srgbClr val="29DDD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5.Data Drriven Descision Making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05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4630400" cy="8229600"/>
          </a:xfrm>
          <a:custGeom>
            <a:avLst/>
            <a:gdLst/>
            <a:ahLst/>
            <a:cxnLst/>
            <a:rect l="l" t="t" r="r" b="b"/>
            <a:pathLst>
              <a:path w="14630400" h="8229600">
                <a:moveTo>
                  <a:pt x="0" y="0"/>
                </a:moveTo>
                <a:lnTo>
                  <a:pt x="14630400" y="0"/>
                </a:lnTo>
                <a:lnTo>
                  <a:pt x="146304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19050"/>
            <a:ext cx="14630400" cy="8191500"/>
          </a:xfrm>
          <a:custGeom>
            <a:avLst/>
            <a:gdLst/>
            <a:ahLst/>
            <a:cxnLst/>
            <a:rect l="l" t="t" r="r" b="b"/>
            <a:pathLst>
              <a:path w="14630400" h="8191500">
                <a:moveTo>
                  <a:pt x="0" y="0"/>
                </a:moveTo>
                <a:lnTo>
                  <a:pt x="14630400" y="0"/>
                </a:lnTo>
                <a:lnTo>
                  <a:pt x="14630400" y="8191500"/>
                </a:lnTo>
                <a:lnTo>
                  <a:pt x="0" y="81915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sp>
      <p:sp>
        <p:nvSpPr>
          <p:cNvPr id="4" name="Freeform 4"/>
          <p:cNvSpPr/>
          <p:nvPr/>
        </p:nvSpPr>
        <p:spPr>
          <a:xfrm>
            <a:off x="6577585" y="3782079"/>
            <a:ext cx="495300" cy="495300"/>
          </a:xfrm>
          <a:custGeom>
            <a:avLst/>
            <a:gdLst/>
            <a:ahLst/>
            <a:cxnLst/>
            <a:rect l="l" t="t" r="r" b="b"/>
            <a:pathLst>
              <a:path w="495300" h="495300">
                <a:moveTo>
                  <a:pt x="0" y="0"/>
                </a:moveTo>
                <a:lnTo>
                  <a:pt x="495300" y="0"/>
                </a:lnTo>
                <a:lnTo>
                  <a:pt x="495300" y="495300"/>
                </a:lnTo>
                <a:lnTo>
                  <a:pt x="0" y="4953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7848600" y="3782079"/>
            <a:ext cx="485775" cy="495300"/>
          </a:xfrm>
          <a:custGeom>
            <a:avLst/>
            <a:gdLst/>
            <a:ahLst/>
            <a:cxnLst/>
            <a:rect l="l" t="t" r="r" b="b"/>
            <a:pathLst>
              <a:path w="485775" h="495300">
                <a:moveTo>
                  <a:pt x="0" y="0"/>
                </a:moveTo>
                <a:lnTo>
                  <a:pt x="485775" y="0"/>
                </a:lnTo>
                <a:lnTo>
                  <a:pt x="485775" y="495300"/>
                </a:lnTo>
                <a:lnTo>
                  <a:pt x="0" y="4953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23444" y="7232904"/>
            <a:ext cx="828675" cy="828675"/>
          </a:xfrm>
          <a:custGeom>
            <a:avLst/>
            <a:gdLst/>
            <a:ahLst/>
            <a:cxnLst/>
            <a:rect l="l" t="t" r="r" b="b"/>
            <a:pathLst>
              <a:path w="828675" h="828675">
                <a:moveTo>
                  <a:pt x="0" y="0"/>
                </a:moveTo>
                <a:lnTo>
                  <a:pt x="828675" y="0"/>
                </a:lnTo>
                <a:lnTo>
                  <a:pt x="828675" y="828675"/>
                </a:lnTo>
                <a:lnTo>
                  <a:pt x="0" y="82867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5092569" y="2506647"/>
            <a:ext cx="5118231" cy="7339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397"/>
              </a:lnSpc>
            </a:pPr>
            <a:r>
              <a:rPr lang="en-US" sz="6590" spc="230" dirty="0">
                <a:solidFill>
                  <a:srgbClr val="F0FCFF"/>
                </a:solidFill>
                <a:latin typeface="IBM Plex Sans"/>
                <a:ea typeface="IBM Plex Sans"/>
                <a:cs typeface="IBM Plex Sans"/>
                <a:sym typeface="IBM Plex Sans"/>
              </a:rPr>
              <a:t>Thank </a:t>
            </a:r>
            <a:r>
              <a:rPr lang="en-US" sz="6590" spc="230" dirty="0">
                <a:solidFill>
                  <a:srgbClr val="16FFBB"/>
                </a:solidFill>
                <a:latin typeface="IBM Plex Sans"/>
                <a:ea typeface="IBM Plex Sans"/>
                <a:cs typeface="IBM Plex Sans"/>
                <a:sym typeface="IBM Plex Sans"/>
              </a:rPr>
              <a:t>You!</a:t>
            </a:r>
          </a:p>
        </p:txBody>
      </p:sp>
      <p:sp>
        <p:nvSpPr>
          <p:cNvPr id="8" name="Freeform 6">
            <a:extLst>
              <a:ext uri="{FF2B5EF4-FFF2-40B4-BE49-F238E27FC236}">
                <a16:creationId xmlns:a16="http://schemas.microsoft.com/office/drawing/2014/main" id="{4E184E8A-3D6A-46EC-B3DE-84514EE1B03D}"/>
              </a:ext>
            </a:extLst>
          </p:cNvPr>
          <p:cNvSpPr/>
          <p:nvPr/>
        </p:nvSpPr>
        <p:spPr>
          <a:xfrm>
            <a:off x="134946" y="19050"/>
            <a:ext cx="2684454" cy="2487597"/>
          </a:xfrm>
          <a:custGeom>
            <a:avLst/>
            <a:gdLst/>
            <a:ahLst/>
            <a:cxnLst/>
            <a:rect l="l" t="t" r="r" b="b"/>
            <a:pathLst>
              <a:path w="2590800" h="2544118">
                <a:moveTo>
                  <a:pt x="0" y="0"/>
                </a:moveTo>
                <a:lnTo>
                  <a:pt x="2590800" y="0"/>
                </a:lnTo>
                <a:lnTo>
                  <a:pt x="2590800" y="2544118"/>
                </a:lnTo>
                <a:lnTo>
                  <a:pt x="0" y="254411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1834"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05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4630400" cy="8229600"/>
          </a:xfrm>
          <a:custGeom>
            <a:avLst/>
            <a:gdLst/>
            <a:ahLst/>
            <a:cxnLst/>
            <a:rect l="l" t="t" r="r" b="b"/>
            <a:pathLst>
              <a:path w="14630400" h="8229600">
                <a:moveTo>
                  <a:pt x="0" y="0"/>
                </a:moveTo>
                <a:lnTo>
                  <a:pt x="14630400" y="0"/>
                </a:lnTo>
                <a:lnTo>
                  <a:pt x="146304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12697"/>
            <a:ext cx="14630400" cy="8191500"/>
          </a:xfrm>
          <a:custGeom>
            <a:avLst/>
            <a:gdLst/>
            <a:ahLst/>
            <a:cxnLst/>
            <a:rect l="l" t="t" r="r" b="b"/>
            <a:pathLst>
              <a:path w="14630400" h="8191500">
                <a:moveTo>
                  <a:pt x="0" y="0"/>
                </a:moveTo>
                <a:lnTo>
                  <a:pt x="14630400" y="0"/>
                </a:lnTo>
                <a:lnTo>
                  <a:pt x="14630400" y="8191500"/>
                </a:lnTo>
                <a:lnTo>
                  <a:pt x="0" y="81915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sp>
      <p:sp>
        <p:nvSpPr>
          <p:cNvPr id="4" name="Freeform 4"/>
          <p:cNvSpPr/>
          <p:nvPr/>
        </p:nvSpPr>
        <p:spPr>
          <a:xfrm>
            <a:off x="7302503" y="1701803"/>
            <a:ext cx="25403" cy="5283203"/>
          </a:xfrm>
          <a:custGeom>
            <a:avLst/>
            <a:gdLst/>
            <a:ahLst/>
            <a:cxnLst/>
            <a:rect l="l" t="t" r="r" b="b"/>
            <a:pathLst>
              <a:path w="25403" h="5283203">
                <a:moveTo>
                  <a:pt x="0" y="0"/>
                </a:moveTo>
                <a:lnTo>
                  <a:pt x="25403" y="0"/>
                </a:lnTo>
                <a:lnTo>
                  <a:pt x="25403" y="5283203"/>
                </a:lnTo>
                <a:lnTo>
                  <a:pt x="0" y="528320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6286500" y="2108197"/>
            <a:ext cx="787403" cy="38100"/>
          </a:xfrm>
          <a:custGeom>
            <a:avLst/>
            <a:gdLst/>
            <a:ahLst/>
            <a:cxnLst/>
            <a:rect l="l" t="t" r="r" b="b"/>
            <a:pathLst>
              <a:path w="787403" h="38100">
                <a:moveTo>
                  <a:pt x="0" y="0"/>
                </a:moveTo>
                <a:lnTo>
                  <a:pt x="787403" y="0"/>
                </a:lnTo>
                <a:lnTo>
                  <a:pt x="787403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7061197" y="1866900"/>
            <a:ext cx="507997" cy="520703"/>
          </a:xfrm>
          <a:custGeom>
            <a:avLst/>
            <a:gdLst/>
            <a:ahLst/>
            <a:cxnLst/>
            <a:rect l="l" t="t" r="r" b="b"/>
            <a:pathLst>
              <a:path w="507997" h="520703">
                <a:moveTo>
                  <a:pt x="0" y="0"/>
                </a:moveTo>
                <a:lnTo>
                  <a:pt x="507997" y="0"/>
                </a:lnTo>
                <a:lnTo>
                  <a:pt x="507997" y="520703"/>
                </a:lnTo>
                <a:lnTo>
                  <a:pt x="0" y="52070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7048500" y="1854203"/>
            <a:ext cx="533400" cy="546097"/>
          </a:xfrm>
          <a:custGeom>
            <a:avLst/>
            <a:gdLst/>
            <a:ahLst/>
            <a:cxnLst/>
            <a:rect l="l" t="t" r="r" b="b"/>
            <a:pathLst>
              <a:path w="533400" h="546097">
                <a:moveTo>
                  <a:pt x="0" y="0"/>
                </a:moveTo>
                <a:lnTo>
                  <a:pt x="533400" y="0"/>
                </a:lnTo>
                <a:lnTo>
                  <a:pt x="533400" y="546097"/>
                </a:lnTo>
                <a:lnTo>
                  <a:pt x="0" y="54609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7594597" y="3467100"/>
            <a:ext cx="774697" cy="38100"/>
          </a:xfrm>
          <a:custGeom>
            <a:avLst/>
            <a:gdLst/>
            <a:ahLst/>
            <a:cxnLst/>
            <a:rect l="l" t="t" r="r" b="b"/>
            <a:pathLst>
              <a:path w="774697" h="38100">
                <a:moveTo>
                  <a:pt x="0" y="0"/>
                </a:moveTo>
                <a:lnTo>
                  <a:pt x="774697" y="0"/>
                </a:lnTo>
                <a:lnTo>
                  <a:pt x="774697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7061197" y="3195368"/>
            <a:ext cx="507997" cy="462232"/>
          </a:xfrm>
          <a:custGeom>
            <a:avLst/>
            <a:gdLst/>
            <a:ahLst/>
            <a:cxnLst/>
            <a:rect l="l" t="t" r="r" b="b"/>
            <a:pathLst>
              <a:path w="507997" h="520703">
                <a:moveTo>
                  <a:pt x="0" y="0"/>
                </a:moveTo>
                <a:lnTo>
                  <a:pt x="507997" y="0"/>
                </a:lnTo>
                <a:lnTo>
                  <a:pt x="507997" y="520703"/>
                </a:lnTo>
                <a:lnTo>
                  <a:pt x="0" y="52070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r>
              <a:rPr lang="en-US" sz="2400" dirty="0">
                <a:solidFill>
                  <a:schemeClr val="bg2"/>
                </a:solidFill>
              </a:rPr>
              <a:t> 2</a:t>
            </a:r>
          </a:p>
        </p:txBody>
      </p:sp>
      <p:sp>
        <p:nvSpPr>
          <p:cNvPr id="11" name="Freeform 11"/>
          <p:cNvSpPr/>
          <p:nvPr/>
        </p:nvSpPr>
        <p:spPr>
          <a:xfrm>
            <a:off x="6286500" y="4673603"/>
            <a:ext cx="787403" cy="50797"/>
          </a:xfrm>
          <a:custGeom>
            <a:avLst/>
            <a:gdLst/>
            <a:ahLst/>
            <a:cxnLst/>
            <a:rect l="l" t="t" r="r" b="b"/>
            <a:pathLst>
              <a:path w="787403" h="50797">
                <a:moveTo>
                  <a:pt x="0" y="0"/>
                </a:moveTo>
                <a:lnTo>
                  <a:pt x="787403" y="0"/>
                </a:lnTo>
                <a:lnTo>
                  <a:pt x="787403" y="50797"/>
                </a:lnTo>
                <a:lnTo>
                  <a:pt x="0" y="5079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7061197" y="4432297"/>
            <a:ext cx="507997" cy="520703"/>
          </a:xfrm>
          <a:custGeom>
            <a:avLst/>
            <a:gdLst/>
            <a:ahLst/>
            <a:cxnLst/>
            <a:rect l="l" t="t" r="r" b="b"/>
            <a:pathLst>
              <a:path w="507997" h="520703">
                <a:moveTo>
                  <a:pt x="0" y="0"/>
                </a:moveTo>
                <a:lnTo>
                  <a:pt x="507997" y="0"/>
                </a:lnTo>
                <a:lnTo>
                  <a:pt x="507997" y="520703"/>
                </a:lnTo>
                <a:lnTo>
                  <a:pt x="0" y="52070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7048500" y="4419600"/>
            <a:ext cx="533400" cy="546097"/>
          </a:xfrm>
          <a:custGeom>
            <a:avLst/>
            <a:gdLst/>
            <a:ahLst/>
            <a:cxnLst/>
            <a:rect l="l" t="t" r="r" b="b"/>
            <a:pathLst>
              <a:path w="533400" h="546097">
                <a:moveTo>
                  <a:pt x="0" y="0"/>
                </a:moveTo>
                <a:lnTo>
                  <a:pt x="533400" y="0"/>
                </a:lnTo>
                <a:lnTo>
                  <a:pt x="533400" y="546097"/>
                </a:lnTo>
                <a:lnTo>
                  <a:pt x="0" y="546097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7048500" y="5740403"/>
            <a:ext cx="520703" cy="571500"/>
          </a:xfrm>
          <a:custGeom>
            <a:avLst/>
            <a:gdLst/>
            <a:ahLst/>
            <a:cxnLst/>
            <a:rect l="l" t="t" r="r" b="b"/>
            <a:pathLst>
              <a:path w="520703" h="571500">
                <a:moveTo>
                  <a:pt x="0" y="0"/>
                </a:moveTo>
                <a:lnTo>
                  <a:pt x="520703" y="0"/>
                </a:lnTo>
                <a:lnTo>
                  <a:pt x="520703" y="571500"/>
                </a:lnTo>
                <a:lnTo>
                  <a:pt x="0" y="57150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7035803" y="5727697"/>
            <a:ext cx="546097" cy="596903"/>
          </a:xfrm>
          <a:custGeom>
            <a:avLst/>
            <a:gdLst/>
            <a:ahLst/>
            <a:cxnLst/>
            <a:rect l="l" t="t" r="r" b="b"/>
            <a:pathLst>
              <a:path w="546097" h="596903">
                <a:moveTo>
                  <a:pt x="0" y="0"/>
                </a:moveTo>
                <a:lnTo>
                  <a:pt x="546097" y="0"/>
                </a:lnTo>
                <a:lnTo>
                  <a:pt x="546097" y="596903"/>
                </a:lnTo>
                <a:lnTo>
                  <a:pt x="0" y="596903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7581900" y="5981700"/>
            <a:ext cx="774697" cy="50797"/>
          </a:xfrm>
          <a:custGeom>
            <a:avLst/>
            <a:gdLst/>
            <a:ahLst/>
            <a:cxnLst/>
            <a:rect l="l" t="t" r="r" b="b"/>
            <a:pathLst>
              <a:path w="774697" h="50797">
                <a:moveTo>
                  <a:pt x="0" y="0"/>
                </a:moveTo>
                <a:lnTo>
                  <a:pt x="774697" y="0"/>
                </a:lnTo>
                <a:lnTo>
                  <a:pt x="774697" y="50797"/>
                </a:lnTo>
                <a:lnTo>
                  <a:pt x="0" y="50797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6070349" y="107404"/>
            <a:ext cx="2351646" cy="7598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151"/>
              </a:lnSpc>
            </a:pPr>
            <a:r>
              <a:rPr lang="en-US" sz="4394" spc="48">
                <a:solidFill>
                  <a:srgbClr val="F0FCFF"/>
                </a:solidFill>
                <a:latin typeface="IBM Plex Sans"/>
                <a:ea typeface="IBM Plex Sans"/>
                <a:cs typeface="IBM Plex Sans"/>
                <a:sym typeface="IBM Plex Sans"/>
              </a:rPr>
              <a:t>Contents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7225027" y="4411799"/>
            <a:ext cx="204254" cy="4564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79"/>
              </a:lnSpc>
            </a:pPr>
            <a:r>
              <a:rPr lang="en-US" sz="2628">
                <a:solidFill>
                  <a:srgbClr val="37A7E7"/>
                </a:solidFill>
                <a:latin typeface="IBM Plex Sans"/>
                <a:ea typeface="IBM Plex Sans"/>
                <a:cs typeface="IBM Plex Sans"/>
                <a:sym typeface="IBM Plex Sans"/>
              </a:rPr>
              <a:t>3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7225284" y="1841954"/>
            <a:ext cx="158927" cy="4414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673"/>
              </a:lnSpc>
            </a:pPr>
            <a:r>
              <a:rPr lang="en-US" sz="2628" dirty="0">
                <a:solidFill>
                  <a:srgbClr val="16FFBB"/>
                </a:solidFill>
                <a:latin typeface="IBM Plex Sans"/>
                <a:ea typeface="IBM Plex Sans"/>
                <a:cs typeface="IBM Plex Sans"/>
                <a:sym typeface="IBM Plex Sans"/>
              </a:rPr>
              <a:t>1 </a:t>
            </a:r>
            <a:endParaRPr lang="en-US" sz="2628" dirty="0">
              <a:solidFill>
                <a:srgbClr val="29DDDA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343063" y="1809388"/>
            <a:ext cx="3493198" cy="820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86"/>
              </a:lnSpc>
            </a:pPr>
            <a:r>
              <a:rPr lang="en-US" sz="2349" spc="46" dirty="0">
                <a:solidFill>
                  <a:schemeClr val="bg2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About Shield Insurance Company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8648864" y="3167708"/>
            <a:ext cx="4926073" cy="18814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7"/>
              </a:lnSpc>
            </a:pPr>
            <a:r>
              <a:rPr lang="en-US" sz="2198" spc="32" dirty="0">
                <a:solidFill>
                  <a:schemeClr val="bg2"/>
                </a:solidFill>
                <a:latin typeface="Aristocratic"/>
                <a:ea typeface="Aristocratic"/>
                <a:cs typeface="Aristocratic"/>
                <a:sym typeface="Aristocratic"/>
              </a:rPr>
              <a:t>Objective</a:t>
            </a:r>
          </a:p>
          <a:p>
            <a:pPr algn="l">
              <a:lnSpc>
                <a:spcPts val="3074"/>
              </a:lnSpc>
            </a:pPr>
            <a:r>
              <a:rPr lang="en-US" sz="1963" dirty="0">
                <a:solidFill>
                  <a:srgbClr val="E0E4E6"/>
                </a:solidFill>
                <a:latin typeface="Aristocratic"/>
                <a:ea typeface="Aristocratic"/>
                <a:cs typeface="Aristocratic"/>
                <a:sym typeface="Aristocratic"/>
              </a:rPr>
              <a:t>Shield Insurance aims to leverage data analysis to gain valuable insights into </a:t>
            </a:r>
          </a:p>
          <a:p>
            <a:pPr algn="l">
              <a:lnSpc>
                <a:spcPts val="2752"/>
              </a:lnSpc>
            </a:pPr>
            <a:r>
              <a:rPr lang="en-US" sz="1965" dirty="0">
                <a:solidFill>
                  <a:srgbClr val="E0E4E6"/>
                </a:solidFill>
                <a:latin typeface="Aristocratic"/>
                <a:ea typeface="Aristocratic"/>
                <a:cs typeface="Aristocratic"/>
                <a:sym typeface="Aristocratic"/>
              </a:rPr>
              <a:t>their customer base, revenue generation, and business performance.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8509130" y="5715800"/>
            <a:ext cx="4150147" cy="17341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7"/>
              </a:lnSpc>
            </a:pPr>
            <a:r>
              <a:rPr lang="en-US" sz="2198" spc="43" dirty="0">
                <a:solidFill>
                  <a:schemeClr val="bg2"/>
                </a:solidFill>
                <a:latin typeface="IBM Plex Sans"/>
                <a:ea typeface="IBM Plex Sans"/>
                <a:cs typeface="IBM Plex Sans"/>
                <a:sym typeface="IBM Plex Sans"/>
              </a:rPr>
              <a:t>Key Insights</a:t>
            </a:r>
          </a:p>
          <a:p>
            <a:pPr algn="l">
              <a:lnSpc>
                <a:spcPts val="2774"/>
              </a:lnSpc>
            </a:pPr>
            <a:r>
              <a:rPr lang="en-US" sz="1763" dirty="0">
                <a:solidFill>
                  <a:srgbClr val="E0E4E6"/>
                </a:solidFill>
                <a:latin typeface="IBM Plex Sans"/>
                <a:ea typeface="IBM Plex Sans"/>
                <a:cs typeface="IBM Plex Sans"/>
                <a:sym typeface="IBM Plex Sans"/>
              </a:rPr>
              <a:t>These objectives involves gathering critical insights to inform strategic </a:t>
            </a:r>
          </a:p>
          <a:p>
            <a:pPr algn="l">
              <a:lnSpc>
                <a:spcPts val="2472"/>
              </a:lnSpc>
            </a:pPr>
            <a:r>
              <a:rPr lang="en-US" sz="1766" dirty="0">
                <a:solidFill>
                  <a:srgbClr val="E0E4E6"/>
                </a:solidFill>
                <a:latin typeface="IBM Plex Sans"/>
                <a:ea typeface="IBM Plex Sans"/>
                <a:cs typeface="IBM Plex Sans"/>
                <a:sym typeface="IBM Plex Sans"/>
              </a:rPr>
              <a:t>decisions and business growth for Shield Insurance.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2001898" y="4779254"/>
            <a:ext cx="3507943" cy="3030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69"/>
              </a:lnSpc>
            </a:pPr>
            <a:r>
              <a:rPr lang="en-US" sz="1763">
                <a:solidFill>
                  <a:srgbClr val="E0E4E6"/>
                </a:solidFill>
                <a:latin typeface="IBM Plex Sans"/>
                <a:ea typeface="IBM Plex Sans"/>
                <a:cs typeface="IBM Plex Sans"/>
                <a:sym typeface="IBM Plex Sans"/>
              </a:rPr>
              <a:t>Used Power BI Intelligence tool to 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2001898" y="5492877"/>
            <a:ext cx="3841890" cy="3030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69"/>
              </a:lnSpc>
            </a:pPr>
            <a:r>
              <a:rPr lang="en-US" sz="1763">
                <a:solidFill>
                  <a:srgbClr val="E0E4E6"/>
                </a:solidFill>
                <a:latin typeface="IBM Plex Sans"/>
                <a:ea typeface="IBM Plex Sans"/>
                <a:cs typeface="IBM Plex Sans"/>
                <a:sym typeface="IBM Plex Sans"/>
              </a:rPr>
              <a:t>modelling and creation of Dashboards.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2001898" y="5135204"/>
            <a:ext cx="3296393" cy="3033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72"/>
              </a:lnSpc>
            </a:pPr>
            <a:r>
              <a:rPr lang="en-US" sz="1766">
                <a:solidFill>
                  <a:srgbClr val="E0E4E6"/>
                </a:solidFill>
                <a:latin typeface="IBM Plex Sans"/>
                <a:ea typeface="IBM Plex Sans"/>
                <a:cs typeface="IBM Plex Sans"/>
                <a:sym typeface="IBM Plex Sans"/>
              </a:rPr>
              <a:t>analyse the given data set , data 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7216397" y="5724449"/>
            <a:ext cx="204435" cy="4568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82"/>
              </a:lnSpc>
            </a:pPr>
            <a:r>
              <a:rPr lang="en-US" sz="2630">
                <a:solidFill>
                  <a:srgbClr val="5372DF"/>
                </a:solidFill>
                <a:latin typeface="IBM Plex Sans"/>
                <a:ea typeface="IBM Plex Sans"/>
                <a:cs typeface="IBM Plex Sans"/>
                <a:sym typeface="IBM Plex Sans"/>
              </a:rPr>
              <a:t>4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980562" y="4403026"/>
            <a:ext cx="4475207" cy="3797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4"/>
              </a:lnSpc>
            </a:pPr>
            <a:r>
              <a:rPr lang="en-US" sz="2196" spc="26" dirty="0">
                <a:solidFill>
                  <a:schemeClr val="bg2"/>
                </a:solidFill>
                <a:latin typeface="IBM Plex Sans"/>
                <a:ea typeface="IBM Plex Sans"/>
                <a:cs typeface="IBM Plex Sans"/>
                <a:sym typeface="IBM Plex Sans"/>
              </a:rPr>
              <a:t>Data set, Data Model &amp; Dashboard</a:t>
            </a:r>
          </a:p>
        </p:txBody>
      </p:sp>
      <p:sp>
        <p:nvSpPr>
          <p:cNvPr id="28" name="Freeform 6">
            <a:extLst>
              <a:ext uri="{FF2B5EF4-FFF2-40B4-BE49-F238E27FC236}">
                <a16:creationId xmlns:a16="http://schemas.microsoft.com/office/drawing/2014/main" id="{18339E7C-EDA6-4A3D-A656-82CAE31A8BD0}"/>
              </a:ext>
            </a:extLst>
          </p:cNvPr>
          <p:cNvSpPr/>
          <p:nvPr/>
        </p:nvSpPr>
        <p:spPr>
          <a:xfrm>
            <a:off x="-2875" y="16049"/>
            <a:ext cx="1923460" cy="1809388"/>
          </a:xfrm>
          <a:custGeom>
            <a:avLst/>
            <a:gdLst/>
            <a:ahLst/>
            <a:cxnLst/>
            <a:rect l="l" t="t" r="r" b="b"/>
            <a:pathLst>
              <a:path w="2590800" h="2544118">
                <a:moveTo>
                  <a:pt x="0" y="0"/>
                </a:moveTo>
                <a:lnTo>
                  <a:pt x="2590800" y="0"/>
                </a:lnTo>
                <a:lnTo>
                  <a:pt x="2590800" y="2544118"/>
                </a:lnTo>
                <a:lnTo>
                  <a:pt x="0" y="2544118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t="-1834"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7E801514-9FEF-454F-9AE5-978655F968D0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custGeom>
            <a:avLst/>
            <a:gdLst/>
            <a:ahLst/>
            <a:cxnLst/>
            <a:rect l="l" t="t" r="r" b="b"/>
            <a:pathLst>
              <a:path w="14630400" h="8229600">
                <a:moveTo>
                  <a:pt x="0" y="0"/>
                </a:moveTo>
                <a:lnTo>
                  <a:pt x="14630400" y="0"/>
                </a:lnTo>
                <a:lnTo>
                  <a:pt x="146304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6DF5005F-2007-4826-90E0-7BFF80D81878}"/>
              </a:ext>
            </a:extLst>
          </p:cNvPr>
          <p:cNvSpPr/>
          <p:nvPr/>
        </p:nvSpPr>
        <p:spPr>
          <a:xfrm>
            <a:off x="12697" y="12697"/>
            <a:ext cx="14617703" cy="8191500"/>
          </a:xfrm>
          <a:custGeom>
            <a:avLst/>
            <a:gdLst/>
            <a:ahLst/>
            <a:cxnLst/>
            <a:rect l="l" t="t" r="r" b="b"/>
            <a:pathLst>
              <a:path w="14617703" h="8191500">
                <a:moveTo>
                  <a:pt x="0" y="0"/>
                </a:moveTo>
                <a:lnTo>
                  <a:pt x="14617703" y="0"/>
                </a:lnTo>
                <a:lnTo>
                  <a:pt x="14617703" y="8191500"/>
                </a:lnTo>
                <a:lnTo>
                  <a:pt x="0" y="81915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B6B2526D-8473-47DA-83E3-D2E258E479BA}"/>
              </a:ext>
            </a:extLst>
          </p:cNvPr>
          <p:cNvSpPr/>
          <p:nvPr/>
        </p:nvSpPr>
        <p:spPr>
          <a:xfrm>
            <a:off x="2844803" y="2146297"/>
            <a:ext cx="9436103" cy="2476500"/>
          </a:xfrm>
          <a:custGeom>
            <a:avLst/>
            <a:gdLst/>
            <a:ahLst/>
            <a:cxnLst/>
            <a:rect l="l" t="t" r="r" b="b"/>
            <a:pathLst>
              <a:path w="9436103" h="2476500">
                <a:moveTo>
                  <a:pt x="0" y="0"/>
                </a:moveTo>
                <a:lnTo>
                  <a:pt x="9436103" y="0"/>
                </a:lnTo>
                <a:lnTo>
                  <a:pt x="9436103" y="2476500"/>
                </a:lnTo>
                <a:lnTo>
                  <a:pt x="0" y="24765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48401330-7909-41CD-93FC-0440AB641D6C}"/>
              </a:ext>
            </a:extLst>
          </p:cNvPr>
          <p:cNvSpPr/>
          <p:nvPr/>
        </p:nvSpPr>
        <p:spPr>
          <a:xfrm>
            <a:off x="2832097" y="2133600"/>
            <a:ext cx="9461497" cy="2514600"/>
          </a:xfrm>
          <a:custGeom>
            <a:avLst/>
            <a:gdLst/>
            <a:ahLst/>
            <a:cxnLst/>
            <a:rect l="l" t="t" r="r" b="b"/>
            <a:pathLst>
              <a:path w="9461497" h="2514600">
                <a:moveTo>
                  <a:pt x="0" y="0"/>
                </a:moveTo>
                <a:lnTo>
                  <a:pt x="9461497" y="0"/>
                </a:lnTo>
                <a:lnTo>
                  <a:pt x="9461497" y="2514600"/>
                </a:lnTo>
                <a:lnTo>
                  <a:pt x="0" y="2514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2D5C65C6-521E-448D-8CC6-CAD4221E4D36}"/>
              </a:ext>
            </a:extLst>
          </p:cNvPr>
          <p:cNvSpPr/>
          <p:nvPr/>
        </p:nvSpPr>
        <p:spPr>
          <a:xfrm>
            <a:off x="2844803" y="5143500"/>
            <a:ext cx="9436103" cy="2489197"/>
          </a:xfrm>
          <a:custGeom>
            <a:avLst/>
            <a:gdLst/>
            <a:ahLst/>
            <a:cxnLst/>
            <a:rect l="l" t="t" r="r" b="b"/>
            <a:pathLst>
              <a:path w="9436103" h="2489197">
                <a:moveTo>
                  <a:pt x="0" y="0"/>
                </a:moveTo>
                <a:lnTo>
                  <a:pt x="9436103" y="0"/>
                </a:lnTo>
                <a:lnTo>
                  <a:pt x="9436103" y="2489197"/>
                </a:lnTo>
                <a:lnTo>
                  <a:pt x="0" y="248919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BB7E1153-6AD6-4F05-80D9-ED9E2EBCEC4A}"/>
              </a:ext>
            </a:extLst>
          </p:cNvPr>
          <p:cNvSpPr txBox="1"/>
          <p:nvPr/>
        </p:nvSpPr>
        <p:spPr>
          <a:xfrm>
            <a:off x="4584830" y="574062"/>
            <a:ext cx="5802211" cy="7598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151"/>
              </a:lnSpc>
            </a:pPr>
            <a:r>
              <a:rPr lang="en-US" sz="4394" spc="39">
                <a:solidFill>
                  <a:srgbClr val="F0FCFF"/>
                </a:solidFill>
                <a:latin typeface="IBM Plex Sans Condensed Bold"/>
                <a:ea typeface="IBM Plex Sans Condensed Bold"/>
                <a:cs typeface="IBM Plex Sans Condensed Bold"/>
                <a:sym typeface="IBM Plex Sans Condensed Bold"/>
              </a:rPr>
              <a:t>About Shield Insurance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D95160A4-12A4-4583-B3E4-A290365F7F3D}"/>
              </a:ext>
            </a:extLst>
          </p:cNvPr>
          <p:cNvSpPr txBox="1"/>
          <p:nvPr/>
        </p:nvSpPr>
        <p:spPr>
          <a:xfrm>
            <a:off x="3619757" y="2385755"/>
            <a:ext cx="8200301" cy="1995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6"/>
              </a:lnSpc>
            </a:pPr>
            <a:r>
              <a:rPr lang="en-US" sz="2411" dirty="0">
                <a:solidFill>
                  <a:srgbClr val="D9D9D9"/>
                </a:solidFill>
                <a:latin typeface="IBM Plex Sans"/>
                <a:ea typeface="IBM Plex Sans"/>
                <a:cs typeface="IBM Plex Sans"/>
                <a:sym typeface="IBM Plex Sans"/>
              </a:rPr>
              <a:t>Shield Insurance is fictional insurance company. This </a:t>
            </a:r>
          </a:p>
          <a:p>
            <a:pPr algn="l">
              <a:lnSpc>
                <a:spcPts val="2773"/>
              </a:lnSpc>
            </a:pPr>
            <a:r>
              <a:rPr lang="en-US" sz="2414" dirty="0">
                <a:solidFill>
                  <a:srgbClr val="D9D9D9"/>
                </a:solidFill>
                <a:latin typeface="IBM Plex Sans"/>
                <a:ea typeface="IBM Plex Sans"/>
                <a:cs typeface="IBM Plex Sans"/>
                <a:sym typeface="IBM Plex Sans"/>
              </a:rPr>
              <a:t>company was founded with a vision to become a trusted partner for our clients, providing innovative insurance </a:t>
            </a:r>
          </a:p>
          <a:p>
            <a:pPr algn="l">
              <a:lnSpc>
                <a:spcPts val="3376"/>
              </a:lnSpc>
            </a:pPr>
            <a:r>
              <a:rPr lang="en-US" sz="2411" dirty="0">
                <a:solidFill>
                  <a:srgbClr val="D9D9D9"/>
                </a:solidFill>
                <a:latin typeface="IBM Plex Sans"/>
                <a:ea typeface="IBM Plex Sans"/>
                <a:cs typeface="IBM Plex Sans"/>
                <a:sym typeface="IBM Plex Sans"/>
              </a:rPr>
              <a:t>solutions that protect their assets and ensure their financial security.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18483DC-FD44-470D-AFD6-FF162FA9180B}"/>
              </a:ext>
            </a:extLst>
          </p:cNvPr>
          <p:cNvSpPr txBox="1"/>
          <p:nvPr/>
        </p:nvSpPr>
        <p:spPr>
          <a:xfrm>
            <a:off x="3632696" y="5334000"/>
            <a:ext cx="818736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i="0" u="none" strike="noStrike" baseline="0" dirty="0">
                <a:solidFill>
                  <a:schemeClr val="bg2"/>
                </a:solidFill>
                <a:latin typeface="Avenir Next LT Pro" panose="020B0504020202020204" pitchFamily="34" charset="0"/>
              </a:rPr>
              <a:t>Shield Insurance has sales offices in major cities such as </a:t>
            </a:r>
            <a:endParaRPr lang="en-US" sz="2400" dirty="0">
              <a:solidFill>
                <a:schemeClr val="bg2"/>
              </a:solidFill>
              <a:latin typeface="Avenir Next LT Pro" panose="020B0504020202020204" pitchFamily="34" charset="0"/>
            </a:endParaRPr>
          </a:p>
          <a:p>
            <a:r>
              <a:rPr lang="en-US" sz="2400" dirty="0">
                <a:solidFill>
                  <a:schemeClr val="bg2"/>
                </a:solidFill>
              </a:rPr>
              <a:t>Delhi NCR, Indore, Chennai, Mumbai and Hyderabad. A diverse set of policies, catering to customer’s demands via online platforms such as websites and applications, as well as offline channel agents and direct services.</a:t>
            </a:r>
          </a:p>
        </p:txBody>
      </p:sp>
      <p:sp>
        <p:nvSpPr>
          <p:cNvPr id="13" name="Freeform 6">
            <a:extLst>
              <a:ext uri="{FF2B5EF4-FFF2-40B4-BE49-F238E27FC236}">
                <a16:creationId xmlns:a16="http://schemas.microsoft.com/office/drawing/2014/main" id="{3E6FBACC-9122-4BA0-89CF-EFA526F80E3C}"/>
              </a:ext>
            </a:extLst>
          </p:cNvPr>
          <p:cNvSpPr/>
          <p:nvPr/>
        </p:nvSpPr>
        <p:spPr>
          <a:xfrm>
            <a:off x="12697" y="47374"/>
            <a:ext cx="2108907" cy="1875284"/>
          </a:xfrm>
          <a:custGeom>
            <a:avLst/>
            <a:gdLst/>
            <a:ahLst/>
            <a:cxnLst/>
            <a:rect l="l" t="t" r="r" b="b"/>
            <a:pathLst>
              <a:path w="2590800" h="2544118">
                <a:moveTo>
                  <a:pt x="0" y="0"/>
                </a:moveTo>
                <a:lnTo>
                  <a:pt x="2590800" y="0"/>
                </a:lnTo>
                <a:lnTo>
                  <a:pt x="2590800" y="2544118"/>
                </a:lnTo>
                <a:lnTo>
                  <a:pt x="0" y="254411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1834"/>
            </a:stretch>
          </a:blipFill>
        </p:spPr>
      </p:sp>
    </p:spTree>
    <p:extLst>
      <p:ext uri="{BB962C8B-B14F-4D97-AF65-F5344CB8AC3E}">
        <p14:creationId xmlns:p14="http://schemas.microsoft.com/office/powerpoint/2010/main" val="19793269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05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4630400" cy="8229600"/>
          </a:xfrm>
          <a:custGeom>
            <a:avLst/>
            <a:gdLst/>
            <a:ahLst/>
            <a:cxnLst/>
            <a:rect l="l" t="t" r="r" b="b"/>
            <a:pathLst>
              <a:path w="14630400" h="8229600">
                <a:moveTo>
                  <a:pt x="0" y="0"/>
                </a:moveTo>
                <a:lnTo>
                  <a:pt x="14630400" y="0"/>
                </a:lnTo>
                <a:lnTo>
                  <a:pt x="146304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2697" y="25403"/>
            <a:ext cx="14617703" cy="8178803"/>
          </a:xfrm>
          <a:custGeom>
            <a:avLst/>
            <a:gdLst/>
            <a:ahLst/>
            <a:cxnLst/>
            <a:rect l="l" t="t" r="r" b="b"/>
            <a:pathLst>
              <a:path w="14617703" h="8178803">
                <a:moveTo>
                  <a:pt x="0" y="0"/>
                </a:moveTo>
                <a:lnTo>
                  <a:pt x="14617703" y="0"/>
                </a:lnTo>
                <a:lnTo>
                  <a:pt x="14617703" y="8178803"/>
                </a:lnTo>
                <a:lnTo>
                  <a:pt x="0" y="817880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sp>
      <p:sp>
        <p:nvSpPr>
          <p:cNvPr id="4" name="Freeform 4"/>
          <p:cNvSpPr/>
          <p:nvPr/>
        </p:nvSpPr>
        <p:spPr>
          <a:xfrm>
            <a:off x="2616203" y="2120903"/>
            <a:ext cx="520703" cy="571500"/>
          </a:xfrm>
          <a:custGeom>
            <a:avLst/>
            <a:gdLst/>
            <a:ahLst/>
            <a:cxnLst/>
            <a:rect l="l" t="t" r="r" b="b"/>
            <a:pathLst>
              <a:path w="520703" h="571500">
                <a:moveTo>
                  <a:pt x="0" y="0"/>
                </a:moveTo>
                <a:lnTo>
                  <a:pt x="520703" y="0"/>
                </a:lnTo>
                <a:lnTo>
                  <a:pt x="520703" y="571500"/>
                </a:lnTo>
                <a:lnTo>
                  <a:pt x="0" y="5715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2603497" y="2108197"/>
            <a:ext cx="546097" cy="596903"/>
          </a:xfrm>
          <a:custGeom>
            <a:avLst/>
            <a:gdLst/>
            <a:ahLst/>
            <a:cxnLst/>
            <a:rect l="l" t="t" r="r" b="b"/>
            <a:pathLst>
              <a:path w="546097" h="596903">
                <a:moveTo>
                  <a:pt x="0" y="0"/>
                </a:moveTo>
                <a:lnTo>
                  <a:pt x="546097" y="0"/>
                </a:lnTo>
                <a:lnTo>
                  <a:pt x="546097" y="596903"/>
                </a:lnTo>
                <a:lnTo>
                  <a:pt x="0" y="59690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7416803" y="2120903"/>
            <a:ext cx="520703" cy="571500"/>
          </a:xfrm>
          <a:custGeom>
            <a:avLst/>
            <a:gdLst/>
            <a:ahLst/>
            <a:cxnLst/>
            <a:rect l="l" t="t" r="r" b="b"/>
            <a:pathLst>
              <a:path w="520703" h="571500">
                <a:moveTo>
                  <a:pt x="0" y="0"/>
                </a:moveTo>
                <a:lnTo>
                  <a:pt x="520703" y="0"/>
                </a:lnTo>
                <a:lnTo>
                  <a:pt x="520703" y="571500"/>
                </a:lnTo>
                <a:lnTo>
                  <a:pt x="0" y="5715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7404097" y="2108197"/>
            <a:ext cx="546097" cy="596903"/>
          </a:xfrm>
          <a:custGeom>
            <a:avLst/>
            <a:gdLst/>
            <a:ahLst/>
            <a:cxnLst/>
            <a:rect l="l" t="t" r="r" b="b"/>
            <a:pathLst>
              <a:path w="546097" h="596903">
                <a:moveTo>
                  <a:pt x="0" y="0"/>
                </a:moveTo>
                <a:lnTo>
                  <a:pt x="546097" y="0"/>
                </a:lnTo>
                <a:lnTo>
                  <a:pt x="546097" y="596903"/>
                </a:lnTo>
                <a:lnTo>
                  <a:pt x="0" y="59690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2616203" y="4368803"/>
            <a:ext cx="520703" cy="571500"/>
          </a:xfrm>
          <a:custGeom>
            <a:avLst/>
            <a:gdLst/>
            <a:ahLst/>
            <a:cxnLst/>
            <a:rect l="l" t="t" r="r" b="b"/>
            <a:pathLst>
              <a:path w="520703" h="571500">
                <a:moveTo>
                  <a:pt x="0" y="0"/>
                </a:moveTo>
                <a:lnTo>
                  <a:pt x="520703" y="0"/>
                </a:lnTo>
                <a:lnTo>
                  <a:pt x="520703" y="571500"/>
                </a:lnTo>
                <a:lnTo>
                  <a:pt x="0" y="5715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2603497" y="4356097"/>
            <a:ext cx="546097" cy="596903"/>
          </a:xfrm>
          <a:custGeom>
            <a:avLst/>
            <a:gdLst/>
            <a:ahLst/>
            <a:cxnLst/>
            <a:rect l="l" t="t" r="r" b="b"/>
            <a:pathLst>
              <a:path w="546097" h="596903">
                <a:moveTo>
                  <a:pt x="0" y="0"/>
                </a:moveTo>
                <a:lnTo>
                  <a:pt x="546097" y="0"/>
                </a:lnTo>
                <a:lnTo>
                  <a:pt x="546097" y="596903"/>
                </a:lnTo>
                <a:lnTo>
                  <a:pt x="0" y="59690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7416803" y="4317997"/>
            <a:ext cx="520703" cy="571500"/>
          </a:xfrm>
          <a:custGeom>
            <a:avLst/>
            <a:gdLst/>
            <a:ahLst/>
            <a:cxnLst/>
            <a:rect l="l" t="t" r="r" b="b"/>
            <a:pathLst>
              <a:path w="520703" h="571500">
                <a:moveTo>
                  <a:pt x="0" y="0"/>
                </a:moveTo>
                <a:lnTo>
                  <a:pt x="520703" y="0"/>
                </a:lnTo>
                <a:lnTo>
                  <a:pt x="520703" y="571500"/>
                </a:lnTo>
                <a:lnTo>
                  <a:pt x="0" y="57150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7404097" y="4305300"/>
            <a:ext cx="546097" cy="596903"/>
          </a:xfrm>
          <a:custGeom>
            <a:avLst/>
            <a:gdLst/>
            <a:ahLst/>
            <a:cxnLst/>
            <a:rect l="l" t="t" r="r" b="b"/>
            <a:pathLst>
              <a:path w="546097" h="596903">
                <a:moveTo>
                  <a:pt x="0" y="0"/>
                </a:moveTo>
                <a:lnTo>
                  <a:pt x="546097" y="0"/>
                </a:lnTo>
                <a:lnTo>
                  <a:pt x="546097" y="596903"/>
                </a:lnTo>
                <a:lnTo>
                  <a:pt x="0" y="59690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2716654" y="771935"/>
            <a:ext cx="2337997" cy="7598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151"/>
              </a:lnSpc>
            </a:pPr>
            <a:r>
              <a:rPr lang="en-US" sz="4394" spc="39">
                <a:solidFill>
                  <a:srgbClr val="F0FCFF"/>
                </a:solidFill>
                <a:latin typeface="IBM Plex Sans Condensed Bold"/>
                <a:ea typeface="IBM Plex Sans Condensed Bold"/>
                <a:cs typeface="IBM Plex Sans Condensed Bold"/>
                <a:sym typeface="IBM Plex Sans Condensed Bold"/>
              </a:rPr>
              <a:t>Objective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782824" y="4410751"/>
            <a:ext cx="183833" cy="4564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79"/>
              </a:lnSpc>
            </a:pPr>
            <a:r>
              <a:rPr lang="en-US" sz="2628">
                <a:solidFill>
                  <a:srgbClr val="37A7E7"/>
                </a:solidFill>
                <a:latin typeface="IBM Plex Sans Condensed Bold"/>
                <a:ea typeface="IBM Plex Sans Condensed Bold"/>
                <a:cs typeface="IBM Plex Sans Condensed Bold"/>
                <a:sym typeface="IBM Plex Sans Condensed Bold"/>
              </a:rPr>
              <a:t>3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792854" y="2162223"/>
            <a:ext cx="183833" cy="4564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79"/>
              </a:lnSpc>
            </a:pPr>
            <a:r>
              <a:rPr lang="en-US" sz="2628">
                <a:solidFill>
                  <a:srgbClr val="16FFBB"/>
                </a:solidFill>
                <a:latin typeface="IBM Plex Sans Condensed Bold"/>
                <a:ea typeface="IBM Plex Sans Condensed Bold"/>
                <a:cs typeface="IBM Plex Sans Condensed Bold"/>
                <a:sym typeface="IBM Plex Sans Condensed Bold"/>
              </a:rPr>
              <a:t>1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586472" y="2162223"/>
            <a:ext cx="183833" cy="4564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79"/>
              </a:lnSpc>
            </a:pPr>
            <a:r>
              <a:rPr lang="en-US" sz="2628">
                <a:solidFill>
                  <a:srgbClr val="29DDDA"/>
                </a:solidFill>
                <a:latin typeface="IBM Plex Sans Condensed Bold"/>
                <a:ea typeface="IBM Plex Sans Condensed Bold"/>
                <a:cs typeface="IBM Plex Sans Condensed Bold"/>
                <a:sym typeface="IBM Plex Sans Condensed Bold"/>
              </a:rPr>
              <a:t>2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439030" y="1998821"/>
            <a:ext cx="3501657" cy="20236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5"/>
              </a:lnSpc>
            </a:pPr>
            <a:r>
              <a:rPr lang="en-US" sz="2198" spc="19">
                <a:solidFill>
                  <a:srgbClr val="16FFBB"/>
                </a:solidFill>
                <a:latin typeface="IBM Plex Sans Condensed Bold"/>
                <a:ea typeface="IBM Plex Sans Condensed Bold"/>
                <a:cs typeface="IBM Plex Sans Condensed Bold"/>
                <a:sym typeface="IBM Plex Sans Condensed Bold"/>
              </a:rPr>
              <a:t>Analyze Customer Base and Revenue Generation</a:t>
            </a:r>
          </a:p>
          <a:p>
            <a:pPr algn="l">
              <a:lnSpc>
                <a:spcPts val="2775"/>
              </a:lnSpc>
            </a:pPr>
            <a:r>
              <a:rPr lang="en-US" sz="1584" spc="1">
                <a:solidFill>
                  <a:srgbClr val="D9D9D9"/>
                </a:solidFill>
                <a:latin typeface="Calibri (MS)"/>
                <a:ea typeface="Calibri (MS)"/>
                <a:cs typeface="Calibri (MS)"/>
                <a:sym typeface="Calibri (MS)"/>
              </a:rPr>
              <a:t>Identifying the total number of customers and tracking total revenue generated.</a:t>
            </a:r>
          </a:p>
          <a:p>
            <a:pPr algn="l">
              <a:lnSpc>
                <a:spcPts val="2174"/>
              </a:lnSpc>
            </a:pPr>
            <a:r>
              <a:rPr lang="en-US" sz="1586" spc="1">
                <a:solidFill>
                  <a:srgbClr val="D9D9D9"/>
                </a:solidFill>
                <a:latin typeface="Calibri (MS)"/>
                <a:ea typeface="Calibri (MS)"/>
                <a:cs typeface="Calibri (MS)"/>
                <a:sym typeface="Calibri (MS)"/>
              </a:rPr>
              <a:t>Monitoring customer growth rate and revenue growth rate on a daily basis.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242430" y="4391882"/>
            <a:ext cx="4522641" cy="27069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7"/>
              </a:lnSpc>
            </a:pPr>
            <a:r>
              <a:rPr lang="en-US" sz="2198" spc="19">
                <a:solidFill>
                  <a:srgbClr val="5372DF"/>
                </a:solidFill>
                <a:latin typeface="IBM Plex Sans Condensed Bold"/>
                <a:ea typeface="IBM Plex Sans Condensed Bold"/>
                <a:cs typeface="IBM Plex Sans Condensed Bold"/>
                <a:sym typeface="IBM Plex Sans Condensed Bold"/>
              </a:rPr>
              <a:t>Sales Mode and Age Groups Analysis</a:t>
            </a:r>
          </a:p>
          <a:p>
            <a:pPr algn="l">
              <a:lnSpc>
                <a:spcPts val="2774"/>
              </a:lnSpc>
            </a:pPr>
            <a:r>
              <a:rPr lang="en-US" sz="1763">
                <a:solidFill>
                  <a:srgbClr val="D9D9D9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Analysing customer demographics by sales mode to understand </a:t>
            </a:r>
          </a:p>
          <a:p>
            <a:pPr algn="l">
              <a:lnSpc>
                <a:spcPts val="2400"/>
              </a:lnSpc>
            </a:pPr>
            <a:r>
              <a:rPr lang="en-US" sz="1766">
                <a:solidFill>
                  <a:srgbClr val="D9D9D9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customer preferences and behaviours.</a:t>
            </a:r>
          </a:p>
          <a:p>
            <a:pPr algn="l">
              <a:lnSpc>
                <a:spcPts val="2774"/>
              </a:lnSpc>
            </a:pPr>
            <a:r>
              <a:rPr lang="en-US" sz="1766">
                <a:solidFill>
                  <a:srgbClr val="D9D9D9"/>
                </a:solidFill>
                <a:latin typeface="Calibri (MS)"/>
                <a:ea typeface="Calibri (MS)"/>
                <a:cs typeface="Calibri (MS)"/>
                <a:sym typeface="Calibri (MS)"/>
              </a:rPr>
              <a:t>Assessing the impact of age groups on expected settlements, sales mode </a:t>
            </a:r>
          </a:p>
          <a:p>
            <a:pPr algn="l">
              <a:lnSpc>
                <a:spcPts val="2469"/>
              </a:lnSpc>
            </a:pPr>
            <a:r>
              <a:rPr lang="en-US" sz="1763">
                <a:solidFill>
                  <a:srgbClr val="D9D9D9"/>
                </a:solidFill>
                <a:latin typeface="Calibri (MS)"/>
                <a:ea typeface="Calibri (MS)"/>
                <a:cs typeface="Calibri (MS)"/>
                <a:sym typeface="Calibri (MS)"/>
              </a:rPr>
              <a:t>preferences, and policy choices.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3439030" y="4824470"/>
            <a:ext cx="3270056" cy="912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1763">
                <a:solidFill>
                  <a:srgbClr val="E0E4E6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Developing visualizations to analyse trends in customer and revenue growth over time.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8242430" y="2575636"/>
            <a:ext cx="3231147" cy="912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1766">
                <a:solidFill>
                  <a:srgbClr val="E0E4E6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Analysing changes in policies on a month-over-month basis to identify trends and areas for improvement.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3439030" y="4443412"/>
            <a:ext cx="3146498" cy="3797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4"/>
              </a:lnSpc>
            </a:pPr>
            <a:r>
              <a:rPr lang="en-US" sz="2196" spc="19">
                <a:solidFill>
                  <a:srgbClr val="00B0F0"/>
                </a:solidFill>
                <a:latin typeface="IBM Plex Sans Condensed Bold"/>
                <a:ea typeface="IBM Plex Sans Condensed Bold"/>
                <a:cs typeface="IBM Plex Sans Condensed Bold"/>
                <a:sym typeface="IBM Plex Sans Condensed Bold"/>
              </a:rPr>
              <a:t>Trend Analysis Over Time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8242430" y="2194874"/>
            <a:ext cx="3258245" cy="3797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4"/>
              </a:lnSpc>
            </a:pPr>
            <a:r>
              <a:rPr lang="en-US" sz="2196" spc="19">
                <a:solidFill>
                  <a:srgbClr val="29DDDA"/>
                </a:solidFill>
                <a:latin typeface="IBM Plex Sans Condensed Bold"/>
                <a:ea typeface="IBM Plex Sans Condensed Bold"/>
                <a:cs typeface="IBM Plex Sans Condensed Bold"/>
                <a:sym typeface="IBM Plex Sans Condensed Bold"/>
              </a:rPr>
              <a:t>Policy Changes Monitoring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7584691" y="4359231"/>
            <a:ext cx="183994" cy="4568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82"/>
              </a:lnSpc>
            </a:pPr>
            <a:r>
              <a:rPr lang="en-US" sz="2630">
                <a:solidFill>
                  <a:srgbClr val="5372DF"/>
                </a:solidFill>
                <a:latin typeface="IBM Plex Sans Condensed Bold"/>
                <a:ea typeface="IBM Plex Sans Condensed Bold"/>
                <a:cs typeface="IBM Plex Sans Condensed Bold"/>
                <a:sym typeface="IBM Plex Sans Condensed Bold"/>
              </a:rPr>
              <a:t>4</a:t>
            </a:r>
          </a:p>
        </p:txBody>
      </p:sp>
      <p:sp>
        <p:nvSpPr>
          <p:cNvPr id="23" name="Freeform 6">
            <a:extLst>
              <a:ext uri="{FF2B5EF4-FFF2-40B4-BE49-F238E27FC236}">
                <a16:creationId xmlns:a16="http://schemas.microsoft.com/office/drawing/2014/main" id="{91449878-B3DA-4C0E-BE39-7A417D72797F}"/>
              </a:ext>
            </a:extLst>
          </p:cNvPr>
          <p:cNvSpPr/>
          <p:nvPr/>
        </p:nvSpPr>
        <p:spPr>
          <a:xfrm>
            <a:off x="-3375" y="116355"/>
            <a:ext cx="2256619" cy="1991842"/>
          </a:xfrm>
          <a:custGeom>
            <a:avLst/>
            <a:gdLst/>
            <a:ahLst/>
            <a:cxnLst/>
            <a:rect l="l" t="t" r="r" b="b"/>
            <a:pathLst>
              <a:path w="2590800" h="2544118">
                <a:moveTo>
                  <a:pt x="0" y="0"/>
                </a:moveTo>
                <a:lnTo>
                  <a:pt x="2590800" y="0"/>
                </a:lnTo>
                <a:lnTo>
                  <a:pt x="2590800" y="2544118"/>
                </a:lnTo>
                <a:lnTo>
                  <a:pt x="0" y="2544118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t="-1834"/>
            </a:stretch>
          </a:blipFill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05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4630400" cy="8229600"/>
          </a:xfrm>
          <a:custGeom>
            <a:avLst/>
            <a:gdLst/>
            <a:ahLst/>
            <a:cxnLst/>
            <a:rect l="l" t="t" r="r" b="b"/>
            <a:pathLst>
              <a:path w="14630400" h="8229600">
                <a:moveTo>
                  <a:pt x="0" y="0"/>
                </a:moveTo>
                <a:lnTo>
                  <a:pt x="14630400" y="0"/>
                </a:lnTo>
                <a:lnTo>
                  <a:pt x="146304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2697" y="14443"/>
            <a:ext cx="14617703" cy="8191500"/>
          </a:xfrm>
          <a:custGeom>
            <a:avLst/>
            <a:gdLst/>
            <a:ahLst/>
            <a:cxnLst/>
            <a:rect l="l" t="t" r="r" b="b"/>
            <a:pathLst>
              <a:path w="14617703" h="8191500">
                <a:moveTo>
                  <a:pt x="0" y="0"/>
                </a:moveTo>
                <a:lnTo>
                  <a:pt x="14617703" y="0"/>
                </a:lnTo>
                <a:lnTo>
                  <a:pt x="14617703" y="8191500"/>
                </a:lnTo>
                <a:lnTo>
                  <a:pt x="0" y="81915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sp>
      <p:sp>
        <p:nvSpPr>
          <p:cNvPr id="4" name="Freeform 4"/>
          <p:cNvSpPr/>
          <p:nvPr/>
        </p:nvSpPr>
        <p:spPr>
          <a:xfrm>
            <a:off x="635003" y="2108197"/>
            <a:ext cx="3390900" cy="5384797"/>
          </a:xfrm>
          <a:custGeom>
            <a:avLst/>
            <a:gdLst/>
            <a:ahLst/>
            <a:cxnLst/>
            <a:rect l="l" t="t" r="r" b="b"/>
            <a:pathLst>
              <a:path w="3390900" h="5384797">
                <a:moveTo>
                  <a:pt x="0" y="0"/>
                </a:moveTo>
                <a:lnTo>
                  <a:pt x="3390900" y="0"/>
                </a:lnTo>
                <a:lnTo>
                  <a:pt x="3390900" y="5384797"/>
                </a:lnTo>
                <a:lnTo>
                  <a:pt x="0" y="538479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622297" y="2095500"/>
            <a:ext cx="3416303" cy="5410200"/>
          </a:xfrm>
          <a:custGeom>
            <a:avLst/>
            <a:gdLst/>
            <a:ahLst/>
            <a:cxnLst/>
            <a:rect l="l" t="t" r="r" b="b"/>
            <a:pathLst>
              <a:path w="3416303" h="5410200">
                <a:moveTo>
                  <a:pt x="0" y="0"/>
                </a:moveTo>
                <a:lnTo>
                  <a:pt x="3416303" y="0"/>
                </a:lnTo>
                <a:lnTo>
                  <a:pt x="3416303" y="5410200"/>
                </a:lnTo>
                <a:lnTo>
                  <a:pt x="0" y="54102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4757652" y="2063039"/>
            <a:ext cx="9410700" cy="4972050"/>
          </a:xfrm>
          <a:custGeom>
            <a:avLst/>
            <a:gdLst/>
            <a:ahLst/>
            <a:cxnLst/>
            <a:rect l="l" t="t" r="r" b="b"/>
            <a:pathLst>
              <a:path w="9410700" h="4972050">
                <a:moveTo>
                  <a:pt x="0" y="0"/>
                </a:moveTo>
                <a:lnTo>
                  <a:pt x="9410700" y="0"/>
                </a:lnTo>
                <a:lnTo>
                  <a:pt x="9410700" y="4972050"/>
                </a:lnTo>
                <a:lnTo>
                  <a:pt x="0" y="497205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313" r="-91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2716654" y="101308"/>
            <a:ext cx="7050300" cy="7598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151"/>
              </a:lnSpc>
            </a:pPr>
            <a:r>
              <a:rPr lang="en-US" sz="4394" spc="57">
                <a:solidFill>
                  <a:srgbClr val="F0FCFF"/>
                </a:solidFill>
                <a:latin typeface="IBM Plex Sans"/>
                <a:ea typeface="IBM Plex Sans"/>
                <a:cs typeface="IBM Plex Sans"/>
                <a:sym typeface="IBM Plex Sans"/>
              </a:rPr>
              <a:t>Dataset and Data Modeling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03732" y="2388279"/>
            <a:ext cx="2183254" cy="8908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7"/>
              </a:lnSpc>
            </a:pPr>
            <a:r>
              <a:rPr lang="en-US" sz="2198" spc="65">
                <a:solidFill>
                  <a:srgbClr val="16FFBB"/>
                </a:solidFill>
                <a:latin typeface="IBM Plex Sans"/>
                <a:ea typeface="IBM Plex Sans"/>
                <a:cs typeface="IBM Plex Sans"/>
                <a:sym typeface="IBM Plex Sans"/>
              </a:rPr>
              <a:t>Brief on Dataset</a:t>
            </a:r>
          </a:p>
          <a:p>
            <a:pPr algn="l">
              <a:lnSpc>
                <a:spcPts val="2469"/>
              </a:lnSpc>
            </a:pPr>
            <a:r>
              <a:rPr lang="en-US" sz="1763">
                <a:solidFill>
                  <a:srgbClr val="D9D9D9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•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16229" y="4048687"/>
            <a:ext cx="81810" cy="3030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69"/>
              </a:lnSpc>
            </a:pPr>
            <a:r>
              <a:rPr lang="en-US" sz="1763">
                <a:solidFill>
                  <a:srgbClr val="D9D9D9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•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16229" y="4757604"/>
            <a:ext cx="81810" cy="3030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69"/>
              </a:lnSpc>
            </a:pPr>
            <a:r>
              <a:rPr lang="en-US" sz="1763">
                <a:solidFill>
                  <a:srgbClr val="D9D9D9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•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04570" y="2963332"/>
            <a:ext cx="2502760" cy="31950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27"/>
              </a:lnSpc>
            </a:pPr>
            <a:r>
              <a:rPr lang="en-US" sz="1763">
                <a:solidFill>
                  <a:srgbClr val="D9D9D9"/>
                </a:solidFill>
                <a:latin typeface="Calibri (MS)"/>
                <a:ea typeface="Calibri (MS)"/>
                <a:cs typeface="Calibri (MS)"/>
                <a:sym typeface="Calibri (MS)"/>
              </a:rPr>
              <a:t>Data is available in csv format from November 2022 to April 2023. There are two fact tables</a:t>
            </a:r>
          </a:p>
          <a:p>
            <a:pPr algn="just">
              <a:lnSpc>
                <a:spcPts val="2566"/>
              </a:lnSpc>
            </a:pPr>
            <a:r>
              <a:rPr lang="en-US" sz="1763">
                <a:solidFill>
                  <a:srgbClr val="D9D9D9"/>
                </a:solidFill>
                <a:latin typeface="Calibri (MS)"/>
                <a:ea typeface="Calibri (MS)"/>
                <a:cs typeface="Calibri (MS)"/>
                <a:sym typeface="Calibri (MS)"/>
              </a:rPr>
              <a:t>and four-dimension tables.</a:t>
            </a:r>
          </a:p>
          <a:p>
            <a:pPr algn="just">
              <a:lnSpc>
                <a:spcPts val="2982"/>
              </a:lnSpc>
            </a:pPr>
            <a:r>
              <a:rPr lang="en-US" sz="1763">
                <a:solidFill>
                  <a:srgbClr val="D9D9D9"/>
                </a:solidFill>
                <a:latin typeface="Calibri (MS)"/>
                <a:ea typeface="Calibri (MS)"/>
                <a:cs typeface="Calibri (MS)"/>
                <a:sym typeface="Calibri (MS)"/>
              </a:rPr>
              <a:t>There were some common</a:t>
            </a:r>
          </a:p>
          <a:p>
            <a:pPr algn="just">
              <a:lnSpc>
                <a:spcPts val="2566"/>
              </a:lnSpc>
            </a:pPr>
            <a:r>
              <a:rPr lang="en-US" sz="1763">
                <a:solidFill>
                  <a:srgbClr val="D9D9D9"/>
                </a:solidFill>
                <a:latin typeface="Calibri (MS)"/>
                <a:ea typeface="Calibri (MS)"/>
                <a:cs typeface="Calibri (MS)"/>
                <a:sym typeface="Calibri (MS)"/>
              </a:rPr>
              <a:t>columns in each table</a:t>
            </a:r>
          </a:p>
          <a:p>
            <a:pPr algn="just">
              <a:lnSpc>
                <a:spcPts val="2982"/>
              </a:lnSpc>
            </a:pPr>
            <a:r>
              <a:rPr lang="en-US" sz="1763">
                <a:solidFill>
                  <a:srgbClr val="D9D9D9"/>
                </a:solidFill>
                <a:latin typeface="Calibri (MS)"/>
                <a:ea typeface="Calibri (MS)"/>
                <a:cs typeface="Calibri (MS)"/>
                <a:sym typeface="Calibri (MS)"/>
              </a:rPr>
              <a:t>which were used to create</a:t>
            </a:r>
          </a:p>
          <a:p>
            <a:pPr algn="just">
              <a:lnSpc>
                <a:spcPts val="2566"/>
              </a:lnSpc>
            </a:pPr>
            <a:r>
              <a:rPr lang="en-US" sz="1763">
                <a:solidFill>
                  <a:srgbClr val="D9D9D9"/>
                </a:solidFill>
                <a:latin typeface="Calibri (MS)"/>
                <a:ea typeface="Calibri (MS)"/>
                <a:cs typeface="Calibri (MS)"/>
                <a:sym typeface="Calibri (MS)"/>
              </a:rPr>
              <a:t>a data model.</a:t>
            </a:r>
          </a:p>
        </p:txBody>
      </p:sp>
      <p:sp>
        <p:nvSpPr>
          <p:cNvPr id="12" name="Freeform 6">
            <a:extLst>
              <a:ext uri="{FF2B5EF4-FFF2-40B4-BE49-F238E27FC236}">
                <a16:creationId xmlns:a16="http://schemas.microsoft.com/office/drawing/2014/main" id="{DD6087CB-FD40-4E92-87C5-7CB92F4898E7}"/>
              </a:ext>
            </a:extLst>
          </p:cNvPr>
          <p:cNvSpPr/>
          <p:nvPr/>
        </p:nvSpPr>
        <p:spPr>
          <a:xfrm>
            <a:off x="13499" y="14443"/>
            <a:ext cx="2196301" cy="1967928"/>
          </a:xfrm>
          <a:custGeom>
            <a:avLst/>
            <a:gdLst/>
            <a:ahLst/>
            <a:cxnLst/>
            <a:rect l="l" t="t" r="r" b="b"/>
            <a:pathLst>
              <a:path w="2590800" h="2544118">
                <a:moveTo>
                  <a:pt x="0" y="0"/>
                </a:moveTo>
                <a:lnTo>
                  <a:pt x="2590800" y="0"/>
                </a:lnTo>
                <a:lnTo>
                  <a:pt x="2590800" y="2544118"/>
                </a:lnTo>
                <a:lnTo>
                  <a:pt x="0" y="254411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1834"/>
            </a:stretch>
          </a:blipFill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05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4630400" cy="8229600"/>
          </a:xfrm>
          <a:custGeom>
            <a:avLst/>
            <a:gdLst/>
            <a:ahLst/>
            <a:cxnLst/>
            <a:rect l="l" t="t" r="r" b="b"/>
            <a:pathLst>
              <a:path w="14630400" h="8229600">
                <a:moveTo>
                  <a:pt x="0" y="0"/>
                </a:moveTo>
                <a:lnTo>
                  <a:pt x="14630400" y="0"/>
                </a:lnTo>
                <a:lnTo>
                  <a:pt x="146304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12697"/>
            <a:ext cx="14630400" cy="8191500"/>
          </a:xfrm>
          <a:custGeom>
            <a:avLst/>
            <a:gdLst/>
            <a:ahLst/>
            <a:cxnLst/>
            <a:rect l="l" t="t" r="r" b="b"/>
            <a:pathLst>
              <a:path w="14630400" h="8191500">
                <a:moveTo>
                  <a:pt x="0" y="0"/>
                </a:moveTo>
                <a:lnTo>
                  <a:pt x="14630400" y="0"/>
                </a:lnTo>
                <a:lnTo>
                  <a:pt x="14630400" y="8191500"/>
                </a:lnTo>
                <a:lnTo>
                  <a:pt x="0" y="81915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sp>
      <p:sp>
        <p:nvSpPr>
          <p:cNvPr id="4" name="Freeform 4"/>
          <p:cNvSpPr/>
          <p:nvPr/>
        </p:nvSpPr>
        <p:spPr>
          <a:xfrm>
            <a:off x="5376672" y="3090672"/>
            <a:ext cx="2962275" cy="1657350"/>
          </a:xfrm>
          <a:custGeom>
            <a:avLst/>
            <a:gdLst/>
            <a:ahLst/>
            <a:cxnLst/>
            <a:rect l="l" t="t" r="r" b="b"/>
            <a:pathLst>
              <a:path w="2962275" h="1657350">
                <a:moveTo>
                  <a:pt x="0" y="0"/>
                </a:moveTo>
                <a:lnTo>
                  <a:pt x="2962275" y="0"/>
                </a:lnTo>
                <a:lnTo>
                  <a:pt x="2962275" y="1657350"/>
                </a:lnTo>
                <a:lnTo>
                  <a:pt x="0" y="16573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7772400" y="4416552"/>
            <a:ext cx="666750" cy="666750"/>
          </a:xfrm>
          <a:custGeom>
            <a:avLst/>
            <a:gdLst/>
            <a:ahLst/>
            <a:cxnLst/>
            <a:rect l="l" t="t" r="r" b="b"/>
            <a:pathLst>
              <a:path w="666750" h="666750">
                <a:moveTo>
                  <a:pt x="0" y="0"/>
                </a:moveTo>
                <a:lnTo>
                  <a:pt x="666750" y="0"/>
                </a:lnTo>
                <a:lnTo>
                  <a:pt x="666750" y="666750"/>
                </a:lnTo>
                <a:lnTo>
                  <a:pt x="0" y="6667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4118734" y="995077"/>
            <a:ext cx="4702245" cy="698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7"/>
              </a:lnSpc>
            </a:pPr>
            <a:r>
              <a:rPr lang="en-US" sz="3998">
                <a:solidFill>
                  <a:srgbClr val="FFFF66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Dashboard Interaction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698493" y="7079932"/>
            <a:ext cx="1765106" cy="318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FFFF66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Microsoft Power Bi</a:t>
            </a:r>
          </a:p>
        </p:txBody>
      </p:sp>
      <p:sp>
        <p:nvSpPr>
          <p:cNvPr id="8" name="Freeform 6">
            <a:extLst>
              <a:ext uri="{FF2B5EF4-FFF2-40B4-BE49-F238E27FC236}">
                <a16:creationId xmlns:a16="http://schemas.microsoft.com/office/drawing/2014/main" id="{A5210CD2-9DAD-4AAE-BBA5-6870EE6281CE}"/>
              </a:ext>
            </a:extLst>
          </p:cNvPr>
          <p:cNvSpPr/>
          <p:nvPr/>
        </p:nvSpPr>
        <p:spPr>
          <a:xfrm>
            <a:off x="4313" y="72133"/>
            <a:ext cx="2281687" cy="2213867"/>
          </a:xfrm>
          <a:custGeom>
            <a:avLst/>
            <a:gdLst/>
            <a:ahLst/>
            <a:cxnLst/>
            <a:rect l="l" t="t" r="r" b="b"/>
            <a:pathLst>
              <a:path w="2590800" h="2544118">
                <a:moveTo>
                  <a:pt x="0" y="0"/>
                </a:moveTo>
                <a:lnTo>
                  <a:pt x="2590800" y="0"/>
                </a:lnTo>
                <a:lnTo>
                  <a:pt x="2590800" y="2544118"/>
                </a:lnTo>
                <a:lnTo>
                  <a:pt x="0" y="254411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1834"/>
            </a:stretch>
          </a:blipFill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03A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4630400" cy="8229600"/>
          </a:xfrm>
          <a:custGeom>
            <a:avLst/>
            <a:gdLst/>
            <a:ahLst/>
            <a:cxnLst/>
            <a:rect l="l" t="t" r="r" b="b"/>
            <a:pathLst>
              <a:path w="14630400" h="8229600">
                <a:moveTo>
                  <a:pt x="0" y="0"/>
                </a:moveTo>
                <a:lnTo>
                  <a:pt x="14630400" y="0"/>
                </a:lnTo>
                <a:lnTo>
                  <a:pt x="146304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5403" y="12697"/>
            <a:ext cx="14604997" cy="8191500"/>
          </a:xfrm>
          <a:custGeom>
            <a:avLst/>
            <a:gdLst/>
            <a:ahLst/>
            <a:cxnLst/>
            <a:rect l="l" t="t" r="r" b="b"/>
            <a:pathLst>
              <a:path w="14604997" h="8191500">
                <a:moveTo>
                  <a:pt x="0" y="0"/>
                </a:moveTo>
                <a:lnTo>
                  <a:pt x="14604997" y="0"/>
                </a:lnTo>
                <a:lnTo>
                  <a:pt x="14604997" y="8191500"/>
                </a:lnTo>
                <a:lnTo>
                  <a:pt x="0" y="81915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sp>
      <p:sp>
        <p:nvSpPr>
          <p:cNvPr id="4" name="Freeform 4"/>
          <p:cNvSpPr/>
          <p:nvPr/>
        </p:nvSpPr>
        <p:spPr>
          <a:xfrm>
            <a:off x="10464803" y="2108197"/>
            <a:ext cx="3822697" cy="4622797"/>
          </a:xfrm>
          <a:custGeom>
            <a:avLst/>
            <a:gdLst/>
            <a:ahLst/>
            <a:cxnLst/>
            <a:rect l="l" t="t" r="r" b="b"/>
            <a:pathLst>
              <a:path w="3822697" h="4622797">
                <a:moveTo>
                  <a:pt x="0" y="0"/>
                </a:moveTo>
                <a:lnTo>
                  <a:pt x="3822697" y="0"/>
                </a:lnTo>
                <a:lnTo>
                  <a:pt x="3822697" y="4622797"/>
                </a:lnTo>
                <a:lnTo>
                  <a:pt x="0" y="462279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248978" y="2108197"/>
            <a:ext cx="10203123" cy="5885384"/>
          </a:xfrm>
          <a:custGeom>
            <a:avLst/>
            <a:gdLst/>
            <a:ahLst/>
            <a:cxnLst/>
            <a:rect l="l" t="t" r="r" b="b"/>
            <a:pathLst>
              <a:path w="10201275" h="5962650">
                <a:moveTo>
                  <a:pt x="0" y="0"/>
                </a:moveTo>
                <a:lnTo>
                  <a:pt x="10201275" y="0"/>
                </a:lnTo>
                <a:lnTo>
                  <a:pt x="10201275" y="5962650"/>
                </a:lnTo>
                <a:lnTo>
                  <a:pt x="0" y="59626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033" r="-3035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4601213" y="80039"/>
            <a:ext cx="3694624" cy="698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7"/>
              </a:lnSpc>
            </a:pPr>
            <a:r>
              <a:rPr lang="en-US" sz="3998">
                <a:solidFill>
                  <a:srgbClr val="16FFBB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General Overview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596526" y="230315"/>
            <a:ext cx="1020985" cy="4228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6"/>
              </a:lnSpc>
            </a:pPr>
            <a:r>
              <a:rPr lang="en-US" sz="2411">
                <a:solidFill>
                  <a:srgbClr val="FFFFFF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Insights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807122" y="572424"/>
            <a:ext cx="2735990" cy="5614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31"/>
              </a:lnSpc>
            </a:pPr>
            <a:r>
              <a:rPr lang="en-US" sz="2018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March 23 was the highest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807122" y="1172499"/>
            <a:ext cx="3466348" cy="5614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31"/>
              </a:lnSpc>
            </a:pPr>
            <a:r>
              <a:rPr lang="en-US" sz="2018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Revenue Generating and highest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546966" y="1801416"/>
            <a:ext cx="3321215" cy="11038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31"/>
              </a:lnSpc>
            </a:pPr>
            <a:r>
              <a:rPr lang="en-US" sz="2018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•customer acquisition month.</a:t>
            </a:r>
          </a:p>
          <a:p>
            <a:pPr algn="r">
              <a:lnSpc>
                <a:spcPts val="2103"/>
              </a:lnSpc>
            </a:pPr>
            <a:r>
              <a:rPr lang="en-US" sz="2018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People in age group of 31-40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546966" y="2778595"/>
            <a:ext cx="93497" cy="5708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39"/>
              </a:lnSpc>
            </a:pPr>
            <a:r>
              <a:rPr lang="en-US" sz="2015">
                <a:solidFill>
                  <a:srgbClr val="FFFFFF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•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807122" y="3334674"/>
            <a:ext cx="3431496" cy="1995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9"/>
              </a:lnSpc>
            </a:pPr>
            <a:r>
              <a:rPr lang="en-US" sz="2018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were the highest contributor for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807122" y="3553749"/>
            <a:ext cx="3204562" cy="5805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5"/>
              </a:lnSpc>
            </a:pPr>
            <a:r>
              <a:rPr lang="en-US" sz="2018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March month in both revenue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807122" y="4210974"/>
            <a:ext cx="2461689" cy="5233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03"/>
              </a:lnSpc>
            </a:pPr>
            <a:r>
              <a:rPr lang="en-US" sz="2018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generation &amp; customer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546966" y="4683081"/>
            <a:ext cx="93497" cy="1898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7"/>
              </a:lnSpc>
            </a:pPr>
            <a:r>
              <a:rPr lang="en-US" sz="2015">
                <a:solidFill>
                  <a:srgbClr val="FFFFFF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•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807122" y="4753899"/>
            <a:ext cx="3452632" cy="3333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5"/>
              </a:lnSpc>
            </a:pPr>
            <a:r>
              <a:rPr lang="en-US" sz="2018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onboarding.</a:t>
            </a:r>
          </a:p>
          <a:p>
            <a:pPr algn="l">
              <a:lnSpc>
                <a:spcPts val="4695"/>
              </a:lnSpc>
            </a:pPr>
            <a:r>
              <a:rPr lang="en-US" sz="2015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As march is a financial year </a:t>
            </a:r>
          </a:p>
          <a:p>
            <a:pPr algn="l">
              <a:lnSpc>
                <a:spcPts val="5045"/>
              </a:lnSpc>
            </a:pPr>
            <a:r>
              <a:rPr lang="en-US" sz="2018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closing month , so Tax </a:t>
            </a:r>
          </a:p>
          <a:p>
            <a:pPr algn="l">
              <a:lnSpc>
                <a:spcPts val="4695"/>
              </a:lnSpc>
            </a:pPr>
            <a:r>
              <a:rPr lang="en-US" sz="2015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harvesting &amp; Tax saving is a </a:t>
            </a:r>
          </a:p>
          <a:p>
            <a:pPr algn="l">
              <a:lnSpc>
                <a:spcPts val="1009"/>
              </a:lnSpc>
            </a:pPr>
            <a:r>
              <a:rPr lang="en-US" sz="2018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major factor of sudden rise in </a:t>
            </a:r>
          </a:p>
          <a:p>
            <a:pPr algn="l">
              <a:lnSpc>
                <a:spcPts val="4695"/>
              </a:lnSpc>
            </a:pPr>
            <a:r>
              <a:rPr lang="en-US" sz="2015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revenue &amp; customer acquisition.</a:t>
            </a:r>
          </a:p>
          <a:p>
            <a:pPr algn="l">
              <a:lnSpc>
                <a:spcPts val="5045"/>
              </a:lnSpc>
            </a:pPr>
            <a:r>
              <a:rPr lang="en-US" sz="2018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Overall in 6 months Delhi NCR </a:t>
            </a:r>
          </a:p>
          <a:p>
            <a:pPr algn="l">
              <a:lnSpc>
                <a:spcPts val="4695"/>
              </a:lnSpc>
            </a:pPr>
            <a:r>
              <a:rPr lang="en-US" sz="2015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led in revenue and customer </a:t>
            </a:r>
          </a:p>
          <a:p>
            <a:pPr algn="l">
              <a:lnSpc>
                <a:spcPts val="4254"/>
              </a:lnSpc>
            </a:pPr>
            <a:r>
              <a:rPr lang="en-US" sz="2018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acquisition with total revenue </a:t>
            </a:r>
          </a:p>
          <a:p>
            <a:pPr algn="l">
              <a:lnSpc>
                <a:spcPts val="4695"/>
              </a:lnSpc>
            </a:pPr>
            <a:r>
              <a:rPr lang="en-US" sz="2015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inr 4.86 M and 1643 customers.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546966" y="6105258"/>
            <a:ext cx="93593" cy="2949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11"/>
              </a:lnSpc>
            </a:pPr>
            <a:r>
              <a:rPr lang="en-US" sz="2018">
                <a:solidFill>
                  <a:srgbClr val="FFFFFF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•</a:t>
            </a:r>
          </a:p>
        </p:txBody>
      </p:sp>
      <p:sp>
        <p:nvSpPr>
          <p:cNvPr id="18" name="Freeform 6">
            <a:extLst>
              <a:ext uri="{FF2B5EF4-FFF2-40B4-BE49-F238E27FC236}">
                <a16:creationId xmlns:a16="http://schemas.microsoft.com/office/drawing/2014/main" id="{63FECD14-E0DE-4104-A4B2-22A6DC84A958}"/>
              </a:ext>
            </a:extLst>
          </p:cNvPr>
          <p:cNvSpPr/>
          <p:nvPr/>
        </p:nvSpPr>
        <p:spPr>
          <a:xfrm>
            <a:off x="-38541" y="12697"/>
            <a:ext cx="2400741" cy="2070097"/>
          </a:xfrm>
          <a:custGeom>
            <a:avLst/>
            <a:gdLst/>
            <a:ahLst/>
            <a:cxnLst/>
            <a:rect l="l" t="t" r="r" b="b"/>
            <a:pathLst>
              <a:path w="2590800" h="2544118">
                <a:moveTo>
                  <a:pt x="0" y="0"/>
                </a:moveTo>
                <a:lnTo>
                  <a:pt x="2590800" y="0"/>
                </a:lnTo>
                <a:lnTo>
                  <a:pt x="2590800" y="2544118"/>
                </a:lnTo>
                <a:lnTo>
                  <a:pt x="0" y="254411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1834"/>
            </a:stretch>
          </a:blipFill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05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4630400" cy="8229600"/>
          </a:xfrm>
          <a:custGeom>
            <a:avLst/>
            <a:gdLst/>
            <a:ahLst/>
            <a:cxnLst/>
            <a:rect l="l" t="t" r="r" b="b"/>
            <a:pathLst>
              <a:path w="14630400" h="8229600">
                <a:moveTo>
                  <a:pt x="0" y="0"/>
                </a:moveTo>
                <a:lnTo>
                  <a:pt x="14630400" y="0"/>
                </a:lnTo>
                <a:lnTo>
                  <a:pt x="146304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2697" y="12697"/>
            <a:ext cx="14617703" cy="8191500"/>
          </a:xfrm>
          <a:custGeom>
            <a:avLst/>
            <a:gdLst/>
            <a:ahLst/>
            <a:cxnLst/>
            <a:rect l="l" t="t" r="r" b="b"/>
            <a:pathLst>
              <a:path w="14617703" h="8191500">
                <a:moveTo>
                  <a:pt x="0" y="0"/>
                </a:moveTo>
                <a:lnTo>
                  <a:pt x="14617703" y="0"/>
                </a:lnTo>
                <a:lnTo>
                  <a:pt x="14617703" y="8191500"/>
                </a:lnTo>
                <a:lnTo>
                  <a:pt x="0" y="81915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sp>
      <p:sp>
        <p:nvSpPr>
          <p:cNvPr id="4" name="Freeform 4"/>
          <p:cNvSpPr/>
          <p:nvPr/>
        </p:nvSpPr>
        <p:spPr>
          <a:xfrm>
            <a:off x="10439400" y="2095500"/>
            <a:ext cx="3860797" cy="5448300"/>
          </a:xfrm>
          <a:custGeom>
            <a:avLst/>
            <a:gdLst/>
            <a:ahLst/>
            <a:cxnLst/>
            <a:rect l="l" t="t" r="r" b="b"/>
            <a:pathLst>
              <a:path w="3860797" h="5448300">
                <a:moveTo>
                  <a:pt x="0" y="0"/>
                </a:moveTo>
                <a:lnTo>
                  <a:pt x="3860797" y="0"/>
                </a:lnTo>
                <a:lnTo>
                  <a:pt x="3860797" y="5448300"/>
                </a:lnTo>
                <a:lnTo>
                  <a:pt x="0" y="54483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4601213" y="80039"/>
            <a:ext cx="4241387" cy="698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7"/>
              </a:lnSpc>
            </a:pPr>
            <a:r>
              <a:rPr lang="en-US" sz="3998">
                <a:solidFill>
                  <a:srgbClr val="16FFBB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Sales Mode Analysis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712578" y="1113796"/>
            <a:ext cx="1020985" cy="4228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6"/>
              </a:lnSpc>
            </a:pPr>
            <a:r>
              <a:rPr lang="en-US" sz="2411">
                <a:solidFill>
                  <a:srgbClr val="FFFFFF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Insights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546966" y="2072621"/>
            <a:ext cx="93593" cy="3616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25"/>
              </a:lnSpc>
            </a:pPr>
            <a:r>
              <a:rPr lang="en-US" sz="2018">
                <a:solidFill>
                  <a:srgbClr val="FFFFFF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•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546966" y="3111875"/>
            <a:ext cx="93593" cy="11426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724"/>
              </a:lnSpc>
            </a:pPr>
            <a:r>
              <a:rPr lang="en-US" sz="2018">
                <a:solidFill>
                  <a:srgbClr val="FFFFFF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• •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546966" y="4817345"/>
            <a:ext cx="93593" cy="3616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25"/>
              </a:lnSpc>
            </a:pPr>
            <a:r>
              <a:rPr lang="en-US" sz="2018">
                <a:solidFill>
                  <a:srgbClr val="FFFFFF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•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835002" y="1927746"/>
            <a:ext cx="3100530" cy="551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24"/>
              </a:lnSpc>
            </a:pPr>
            <a:r>
              <a:rPr lang="en-US" sz="2018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Offline Agent contributes the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835002" y="2527821"/>
            <a:ext cx="2688384" cy="551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24"/>
              </a:lnSpc>
            </a:pPr>
            <a:r>
              <a:rPr lang="en-US" sz="2018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most around 55% in both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835002" y="3127896"/>
            <a:ext cx="2551805" cy="551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24"/>
              </a:lnSpc>
            </a:pPr>
            <a:r>
              <a:rPr lang="en-US" sz="2018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revenue generation and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835002" y="3727971"/>
            <a:ext cx="2286048" cy="551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24"/>
              </a:lnSpc>
            </a:pPr>
            <a:r>
              <a:rPr lang="en-US" sz="2018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customer acquisition.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835002" y="4328046"/>
            <a:ext cx="3380318" cy="17520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24"/>
              </a:lnSpc>
            </a:pPr>
            <a:r>
              <a:rPr lang="en-US" sz="2018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Business on online platform has</a:t>
            </a:r>
          </a:p>
          <a:p>
            <a:pPr algn="l">
              <a:lnSpc>
                <a:spcPts val="1009"/>
              </a:lnSpc>
            </a:pPr>
            <a:r>
              <a:rPr lang="en-US" sz="2018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Offline direct and offline agent </a:t>
            </a:r>
          </a:p>
          <a:p>
            <a:pPr algn="l">
              <a:lnSpc>
                <a:spcPts val="3003"/>
              </a:lnSpc>
            </a:pPr>
            <a:r>
              <a:rPr lang="en-US" sz="2018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seen a rise from Feb 2023.</a:t>
            </a:r>
          </a:p>
          <a:p>
            <a:pPr algn="l">
              <a:lnSpc>
                <a:spcPts val="1007"/>
              </a:lnSpc>
            </a:pPr>
            <a:r>
              <a:rPr lang="en-US" sz="2015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is in down trend.</a:t>
            </a:r>
          </a:p>
          <a:p>
            <a:pPr algn="l">
              <a:lnSpc>
                <a:spcPts val="4724"/>
              </a:lnSpc>
            </a:pPr>
            <a:r>
              <a:rPr lang="en-US" sz="2018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Overall trend of online website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835002" y="6128271"/>
            <a:ext cx="2709615" cy="913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24"/>
              </a:lnSpc>
            </a:pPr>
            <a:r>
              <a:rPr lang="en-US" sz="2018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&amp; Online application is in </a:t>
            </a:r>
          </a:p>
          <a:p>
            <a:pPr algn="l">
              <a:lnSpc>
                <a:spcPts val="2822"/>
              </a:lnSpc>
            </a:pPr>
            <a:r>
              <a:rPr lang="en-US" sz="2015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uptrend.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25BB576-D987-411C-A71B-F0D676D494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359" y="1828800"/>
            <a:ext cx="9767221" cy="595884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05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4630400" cy="8229600"/>
          </a:xfrm>
          <a:custGeom>
            <a:avLst/>
            <a:gdLst/>
            <a:ahLst/>
            <a:cxnLst/>
            <a:rect l="l" t="t" r="r" b="b"/>
            <a:pathLst>
              <a:path w="14630400" h="8229600">
                <a:moveTo>
                  <a:pt x="0" y="0"/>
                </a:moveTo>
                <a:lnTo>
                  <a:pt x="14630400" y="0"/>
                </a:lnTo>
                <a:lnTo>
                  <a:pt x="146304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2697" y="12697"/>
            <a:ext cx="14617703" cy="8191500"/>
          </a:xfrm>
          <a:custGeom>
            <a:avLst/>
            <a:gdLst/>
            <a:ahLst/>
            <a:cxnLst/>
            <a:rect l="l" t="t" r="r" b="b"/>
            <a:pathLst>
              <a:path w="14617703" h="8191500">
                <a:moveTo>
                  <a:pt x="0" y="0"/>
                </a:moveTo>
                <a:lnTo>
                  <a:pt x="14617703" y="0"/>
                </a:lnTo>
                <a:lnTo>
                  <a:pt x="14617703" y="8191500"/>
                </a:lnTo>
                <a:lnTo>
                  <a:pt x="0" y="81915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sp>
      <p:sp>
        <p:nvSpPr>
          <p:cNvPr id="4" name="Freeform 4"/>
          <p:cNvSpPr/>
          <p:nvPr/>
        </p:nvSpPr>
        <p:spPr>
          <a:xfrm>
            <a:off x="10439400" y="2095500"/>
            <a:ext cx="3860797" cy="5448300"/>
          </a:xfrm>
          <a:custGeom>
            <a:avLst/>
            <a:gdLst/>
            <a:ahLst/>
            <a:cxnLst/>
            <a:rect l="l" t="t" r="r" b="b"/>
            <a:pathLst>
              <a:path w="3860797" h="5448300">
                <a:moveTo>
                  <a:pt x="0" y="0"/>
                </a:moveTo>
                <a:lnTo>
                  <a:pt x="3860797" y="0"/>
                </a:lnTo>
                <a:lnTo>
                  <a:pt x="3860797" y="5448300"/>
                </a:lnTo>
                <a:lnTo>
                  <a:pt x="0" y="54483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81089" y="1295401"/>
            <a:ext cx="10134600" cy="5943599"/>
          </a:xfrm>
          <a:custGeom>
            <a:avLst/>
            <a:gdLst/>
            <a:ahLst/>
            <a:cxnLst/>
            <a:rect l="l" t="t" r="r" b="b"/>
            <a:pathLst>
              <a:path w="10134600" h="5600700">
                <a:moveTo>
                  <a:pt x="0" y="0"/>
                </a:moveTo>
                <a:lnTo>
                  <a:pt x="10134600" y="0"/>
                </a:lnTo>
                <a:lnTo>
                  <a:pt x="10134600" y="5600700"/>
                </a:lnTo>
                <a:lnTo>
                  <a:pt x="0" y="56007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4588764" y="169069"/>
            <a:ext cx="4040486" cy="698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7"/>
              </a:lnSpc>
            </a:pPr>
            <a:r>
              <a:rPr lang="en-US" sz="3998">
                <a:solidFill>
                  <a:srgbClr val="00B0F0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Age Group Analysis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712578" y="1113796"/>
            <a:ext cx="1020985" cy="4228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6"/>
              </a:lnSpc>
            </a:pPr>
            <a:r>
              <a:rPr lang="en-US" sz="2411">
                <a:solidFill>
                  <a:srgbClr val="FFFFFF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Insights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546966" y="2072621"/>
            <a:ext cx="93593" cy="3616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25"/>
              </a:lnSpc>
            </a:pPr>
            <a:r>
              <a:rPr lang="en-US" sz="2018">
                <a:solidFill>
                  <a:srgbClr val="FFFFFF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•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546966" y="4817345"/>
            <a:ext cx="93593" cy="3616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25"/>
              </a:lnSpc>
            </a:pPr>
            <a:r>
              <a:rPr lang="en-US" sz="2018">
                <a:solidFill>
                  <a:srgbClr val="FFFFFF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•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863615" y="1898713"/>
            <a:ext cx="3496389" cy="551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61"/>
              </a:lnSpc>
            </a:pPr>
            <a:r>
              <a:rPr lang="en-US" sz="2018" spc="24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The policy ID "POL4321HEL" has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863615" y="2498789"/>
            <a:ext cx="3496504" cy="551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61"/>
              </a:lnSpc>
            </a:pPr>
            <a:r>
              <a:rPr lang="en-US" sz="2018" spc="48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4,434 customers. A big number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863615" y="3098863"/>
            <a:ext cx="3496532" cy="551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61"/>
              </a:lnSpc>
            </a:pPr>
            <a:r>
              <a:rPr lang="en-US" sz="2018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of customers have picked this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863615" y="3698939"/>
            <a:ext cx="849582" cy="551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61"/>
              </a:lnSpc>
            </a:pPr>
            <a:r>
              <a:rPr lang="en-US" sz="2018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specific 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1952122" y="3698939"/>
            <a:ext cx="683143" cy="551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61"/>
              </a:lnSpc>
            </a:pPr>
            <a:r>
              <a:rPr lang="en-US" sz="2018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policy 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877448" y="3698939"/>
            <a:ext cx="931907" cy="551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61"/>
              </a:lnSpc>
            </a:pPr>
            <a:r>
              <a:rPr lang="en-US" sz="2018" dirty="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because 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4046660" y="3698939"/>
            <a:ext cx="249803" cy="551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61"/>
              </a:lnSpc>
            </a:pPr>
            <a:r>
              <a:rPr lang="en-US" sz="2018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its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863615" y="4299013"/>
            <a:ext cx="3496447" cy="551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61"/>
              </a:lnSpc>
            </a:pPr>
            <a:r>
              <a:rPr lang="en-US" sz="2018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premium is only 5000 INR.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863615" y="4899089"/>
            <a:ext cx="3496399" cy="551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61"/>
              </a:lnSpc>
            </a:pPr>
            <a:r>
              <a:rPr lang="en-US" sz="2018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Across all plans, the 31-40 age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863615" y="5499163"/>
            <a:ext cx="3496380" cy="551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61"/>
              </a:lnSpc>
            </a:pPr>
            <a:r>
              <a:rPr lang="en-US" sz="2018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group was the most regular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863615" y="6099239"/>
            <a:ext cx="3302870" cy="2104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761"/>
              </a:lnSpc>
            </a:pPr>
            <a:r>
              <a:rPr lang="en-US" sz="2018" dirty="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customer base and highest revenue base. The Expected Settlement % is roughly 74% for those aged 65 </a:t>
            </a:r>
          </a:p>
          <a:p>
            <a:pPr algn="just">
              <a:lnSpc>
                <a:spcPts val="4403"/>
              </a:lnSpc>
            </a:pPr>
            <a:r>
              <a:rPr lang="en-US" sz="2018" dirty="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and older, and around 37% for </a:t>
            </a:r>
          </a:p>
          <a:p>
            <a:pPr algn="just">
              <a:lnSpc>
                <a:spcPts val="4675"/>
              </a:lnSpc>
            </a:pPr>
            <a:r>
              <a:rPr lang="en-US" sz="2015" dirty="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those aged 18 to 24.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0546966" y="3596602"/>
            <a:ext cx="93497" cy="3612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22"/>
              </a:lnSpc>
            </a:pPr>
            <a:r>
              <a:rPr lang="en-US" sz="2015">
                <a:solidFill>
                  <a:srgbClr val="FFFFFF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•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1412</TotalTime>
  <Words>726</Words>
  <Application>Microsoft Office PowerPoint</Application>
  <PresentationFormat>Custom</PresentationFormat>
  <Paragraphs>128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2" baseType="lpstr">
      <vt:lpstr>IBM Plex Sans</vt:lpstr>
      <vt:lpstr>IBM Plex Sans Condensed Bold</vt:lpstr>
      <vt:lpstr>IBM Plex Sans Condensed</vt:lpstr>
      <vt:lpstr>Calibri (MS)</vt:lpstr>
      <vt:lpstr>Aristocratic</vt:lpstr>
      <vt:lpstr>Calibri</vt:lpstr>
      <vt:lpstr>Avenir Next LT Pro</vt:lpstr>
      <vt:lpstr>IBM Plex Sans Bold</vt:lpstr>
      <vt:lpstr>Canva Sans Bold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Shield Insurance Presentation.pdf.pdf</dc:title>
  <cp:lastModifiedBy>Ashutosh Kumar jha</cp:lastModifiedBy>
  <cp:revision>9</cp:revision>
  <dcterms:created xsi:type="dcterms:W3CDTF">2006-08-16T00:00:00Z</dcterms:created>
  <dcterms:modified xsi:type="dcterms:W3CDTF">2024-07-17T17:00:33Z</dcterms:modified>
  <dc:identifier>DAGLITZ8LVg</dc:identifier>
</cp:coreProperties>
</file>